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4"/>
  </p:sldMasterIdLst>
  <p:notesMasterIdLst>
    <p:notesMasterId r:id="rId18"/>
  </p:notesMasterIdLst>
  <p:sldIdLst>
    <p:sldId id="256" r:id="rId5"/>
    <p:sldId id="376" r:id="rId6"/>
    <p:sldId id="368" r:id="rId7"/>
    <p:sldId id="351" r:id="rId8"/>
    <p:sldId id="377" r:id="rId9"/>
    <p:sldId id="370" r:id="rId10"/>
    <p:sldId id="371" r:id="rId11"/>
    <p:sldId id="372" r:id="rId12"/>
    <p:sldId id="375" r:id="rId13"/>
    <p:sldId id="373" r:id="rId14"/>
    <p:sldId id="378" r:id="rId15"/>
    <p:sldId id="374" r:id="rId16"/>
    <p:sldId id="285" r:id="rId17"/>
  </p:sldIdLst>
  <p:sldSz cx="9144000" cy="5143500" type="screen16x9"/>
  <p:notesSz cx="6858000" cy="9144000"/>
  <p:embeddedFontLst>
    <p:embeddedFont>
      <p:font typeface="Dosis" pitchFamily="2" charset="0"/>
      <p:regular r:id="rId19"/>
      <p:bold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Soberana Sans" panose="02000000000000000000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2C05D5-1C79-4EB7-8B8F-5A685294C62F}">
  <a:tblStyle styleId="{E02C05D5-1C79-4EB7-8B8F-5A685294C6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E030B-63E6-4CA0-8E98-F3BC2EDCA3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CD965-52ED-4510-B5EE-86C837BB3205}">
      <dgm:prSet/>
      <dgm:spPr/>
      <dgm:t>
        <a:bodyPr/>
        <a:lstStyle/>
        <a:p>
          <a:r>
            <a:rPr lang="es-MX" dirty="0"/>
            <a:t>El tipo de erogación igual a Liberación de reservas OPC debe reportarse con </a:t>
          </a:r>
          <a:r>
            <a:rPr lang="es-MX" b="1" dirty="0"/>
            <a:t>signo negativo </a:t>
          </a:r>
          <a:r>
            <a:rPr lang="es-MX" dirty="0"/>
            <a:t>en el concepto de Monto Ocurrido.</a:t>
          </a:r>
          <a:endParaRPr lang="en-US" dirty="0"/>
        </a:p>
      </dgm:t>
    </dgm:pt>
    <dgm:pt modelId="{ADF51AB7-5C39-41BA-89DD-6C5F81B3FCF0}" type="parTrans" cxnId="{D7EE9889-C8A7-417B-9A67-DC263124F4AB}">
      <dgm:prSet/>
      <dgm:spPr/>
      <dgm:t>
        <a:bodyPr/>
        <a:lstStyle/>
        <a:p>
          <a:endParaRPr lang="en-US"/>
        </a:p>
      </dgm:t>
    </dgm:pt>
    <dgm:pt modelId="{5CD5EAF1-4818-4AF5-BD09-BE3640A167C3}" type="sibTrans" cxnId="{D7EE9889-C8A7-417B-9A67-DC263124F4AB}">
      <dgm:prSet/>
      <dgm:spPr/>
      <dgm:t>
        <a:bodyPr/>
        <a:lstStyle/>
        <a:p>
          <a:endParaRPr lang="en-US"/>
        </a:p>
      </dgm:t>
    </dgm:pt>
    <dgm:pt modelId="{363B742C-AEF3-4197-9CBC-312C2FF6B034}">
      <dgm:prSet/>
      <dgm:spPr/>
      <dgm:t>
        <a:bodyPr/>
        <a:lstStyle/>
        <a:p>
          <a:r>
            <a:rPr lang="es-MX" dirty="0"/>
            <a:t>El Monto Ocurrido o el Monto Pagado debe ser distinto de cero, la validación será registro a registro.</a:t>
          </a:r>
          <a:endParaRPr lang="en-US" dirty="0"/>
        </a:p>
      </dgm:t>
    </dgm:pt>
    <dgm:pt modelId="{F20B8E95-0721-4BFD-B50D-5D0D429B085E}" type="parTrans" cxnId="{75C1C817-D6DB-49B7-9591-62A0A6294DD8}">
      <dgm:prSet/>
      <dgm:spPr/>
      <dgm:t>
        <a:bodyPr/>
        <a:lstStyle/>
        <a:p>
          <a:endParaRPr lang="en-US"/>
        </a:p>
      </dgm:t>
    </dgm:pt>
    <dgm:pt modelId="{E4EBE87F-C40A-42BE-8C5F-9CB308A8871E}" type="sibTrans" cxnId="{75C1C817-D6DB-49B7-9591-62A0A6294DD8}">
      <dgm:prSet/>
      <dgm:spPr/>
      <dgm:t>
        <a:bodyPr/>
        <a:lstStyle/>
        <a:p>
          <a:endParaRPr lang="en-US"/>
        </a:p>
      </dgm:t>
    </dgm:pt>
    <dgm:pt modelId="{F71C1059-317E-4587-B0DF-CDAC60DB1F18}" type="pres">
      <dgm:prSet presAssocID="{8CFE030B-63E6-4CA0-8E98-F3BC2EDCA385}" presName="outerComposite" presStyleCnt="0">
        <dgm:presLayoutVars>
          <dgm:chMax val="5"/>
          <dgm:dir/>
          <dgm:resizeHandles val="exact"/>
        </dgm:presLayoutVars>
      </dgm:prSet>
      <dgm:spPr/>
    </dgm:pt>
    <dgm:pt modelId="{835BBE55-EA00-4F10-B042-151F98721F08}" type="pres">
      <dgm:prSet presAssocID="{8CFE030B-63E6-4CA0-8E98-F3BC2EDCA385}" presName="dummyMaxCanvas" presStyleCnt="0">
        <dgm:presLayoutVars/>
      </dgm:prSet>
      <dgm:spPr/>
    </dgm:pt>
    <dgm:pt modelId="{BEED53FC-AC6F-42C0-A1B6-C09ED9016943}" type="pres">
      <dgm:prSet presAssocID="{8CFE030B-63E6-4CA0-8E98-F3BC2EDCA385}" presName="TwoNodes_1" presStyleLbl="node1" presStyleIdx="0" presStyleCnt="2">
        <dgm:presLayoutVars>
          <dgm:bulletEnabled val="1"/>
        </dgm:presLayoutVars>
      </dgm:prSet>
      <dgm:spPr/>
    </dgm:pt>
    <dgm:pt modelId="{EC47352E-81B1-42CB-958B-6C15BAF46D44}" type="pres">
      <dgm:prSet presAssocID="{8CFE030B-63E6-4CA0-8E98-F3BC2EDCA385}" presName="TwoNodes_2" presStyleLbl="node1" presStyleIdx="1" presStyleCnt="2">
        <dgm:presLayoutVars>
          <dgm:bulletEnabled val="1"/>
        </dgm:presLayoutVars>
      </dgm:prSet>
      <dgm:spPr/>
    </dgm:pt>
    <dgm:pt modelId="{C5F7FA13-DDD0-4490-8A50-9F81F2521954}" type="pres">
      <dgm:prSet presAssocID="{8CFE030B-63E6-4CA0-8E98-F3BC2EDCA385}" presName="TwoConn_1-2" presStyleLbl="fgAccFollowNode1" presStyleIdx="0" presStyleCnt="1">
        <dgm:presLayoutVars>
          <dgm:bulletEnabled val="1"/>
        </dgm:presLayoutVars>
      </dgm:prSet>
      <dgm:spPr/>
    </dgm:pt>
    <dgm:pt modelId="{E6ED5F4C-EE19-4F03-BCEA-79EDCCA4F049}" type="pres">
      <dgm:prSet presAssocID="{8CFE030B-63E6-4CA0-8E98-F3BC2EDCA385}" presName="TwoNodes_1_text" presStyleLbl="node1" presStyleIdx="1" presStyleCnt="2">
        <dgm:presLayoutVars>
          <dgm:bulletEnabled val="1"/>
        </dgm:presLayoutVars>
      </dgm:prSet>
      <dgm:spPr/>
    </dgm:pt>
    <dgm:pt modelId="{68796679-16C3-40A3-98CA-F032E513DB57}" type="pres">
      <dgm:prSet presAssocID="{8CFE030B-63E6-4CA0-8E98-F3BC2EDCA38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5C1C817-D6DB-49B7-9591-62A0A6294DD8}" srcId="{8CFE030B-63E6-4CA0-8E98-F3BC2EDCA385}" destId="{363B742C-AEF3-4197-9CBC-312C2FF6B034}" srcOrd="1" destOrd="0" parTransId="{F20B8E95-0721-4BFD-B50D-5D0D429B085E}" sibTransId="{E4EBE87F-C40A-42BE-8C5F-9CB308A8871E}"/>
    <dgm:cxn modelId="{3556E038-7AD3-461B-992B-DF38D23C53DF}" type="presOf" srcId="{8CFE030B-63E6-4CA0-8E98-F3BC2EDCA385}" destId="{F71C1059-317E-4587-B0DF-CDAC60DB1F18}" srcOrd="0" destOrd="0" presId="urn:microsoft.com/office/officeart/2005/8/layout/vProcess5"/>
    <dgm:cxn modelId="{15167B5C-F12C-4600-978A-F312F7E55F8E}" type="presOf" srcId="{363B742C-AEF3-4197-9CBC-312C2FF6B034}" destId="{EC47352E-81B1-42CB-958B-6C15BAF46D44}" srcOrd="0" destOrd="0" presId="urn:microsoft.com/office/officeart/2005/8/layout/vProcess5"/>
    <dgm:cxn modelId="{D7EE9889-C8A7-417B-9A67-DC263124F4AB}" srcId="{8CFE030B-63E6-4CA0-8E98-F3BC2EDCA385}" destId="{A79CD965-52ED-4510-B5EE-86C837BB3205}" srcOrd="0" destOrd="0" parTransId="{ADF51AB7-5C39-41BA-89DD-6C5F81B3FCF0}" sibTransId="{5CD5EAF1-4818-4AF5-BD09-BE3640A167C3}"/>
    <dgm:cxn modelId="{5B912E94-BF9A-49DF-8700-23B3E2676DA2}" type="presOf" srcId="{A79CD965-52ED-4510-B5EE-86C837BB3205}" destId="{E6ED5F4C-EE19-4F03-BCEA-79EDCCA4F049}" srcOrd="1" destOrd="0" presId="urn:microsoft.com/office/officeart/2005/8/layout/vProcess5"/>
    <dgm:cxn modelId="{C05CA3B8-56EF-43E3-89D3-89626CA35F5C}" type="presOf" srcId="{363B742C-AEF3-4197-9CBC-312C2FF6B034}" destId="{68796679-16C3-40A3-98CA-F032E513DB57}" srcOrd="1" destOrd="0" presId="urn:microsoft.com/office/officeart/2005/8/layout/vProcess5"/>
    <dgm:cxn modelId="{98518FD7-559F-423A-8C74-D8175F63E4E1}" type="presOf" srcId="{5CD5EAF1-4818-4AF5-BD09-BE3640A167C3}" destId="{C5F7FA13-DDD0-4490-8A50-9F81F2521954}" srcOrd="0" destOrd="0" presId="urn:microsoft.com/office/officeart/2005/8/layout/vProcess5"/>
    <dgm:cxn modelId="{87D00CFC-5AA5-4D9F-8820-43A3D0971C6A}" type="presOf" srcId="{A79CD965-52ED-4510-B5EE-86C837BB3205}" destId="{BEED53FC-AC6F-42C0-A1B6-C09ED9016943}" srcOrd="0" destOrd="0" presId="urn:microsoft.com/office/officeart/2005/8/layout/vProcess5"/>
    <dgm:cxn modelId="{383289EF-A64A-4D4B-898F-E2F26AEAAD13}" type="presParOf" srcId="{F71C1059-317E-4587-B0DF-CDAC60DB1F18}" destId="{835BBE55-EA00-4F10-B042-151F98721F08}" srcOrd="0" destOrd="0" presId="urn:microsoft.com/office/officeart/2005/8/layout/vProcess5"/>
    <dgm:cxn modelId="{A43D0FE1-C3BB-4638-B45E-8580A811409C}" type="presParOf" srcId="{F71C1059-317E-4587-B0DF-CDAC60DB1F18}" destId="{BEED53FC-AC6F-42C0-A1B6-C09ED9016943}" srcOrd="1" destOrd="0" presId="urn:microsoft.com/office/officeart/2005/8/layout/vProcess5"/>
    <dgm:cxn modelId="{94559740-C346-4694-A4D9-A981AA1293C0}" type="presParOf" srcId="{F71C1059-317E-4587-B0DF-CDAC60DB1F18}" destId="{EC47352E-81B1-42CB-958B-6C15BAF46D44}" srcOrd="2" destOrd="0" presId="urn:microsoft.com/office/officeart/2005/8/layout/vProcess5"/>
    <dgm:cxn modelId="{1DCB6D84-FA9F-4A9B-82E3-7C2FC86955D7}" type="presParOf" srcId="{F71C1059-317E-4587-B0DF-CDAC60DB1F18}" destId="{C5F7FA13-DDD0-4490-8A50-9F81F2521954}" srcOrd="3" destOrd="0" presId="urn:microsoft.com/office/officeart/2005/8/layout/vProcess5"/>
    <dgm:cxn modelId="{693DC2A1-90C7-463F-AC7C-CEBD0149140C}" type="presParOf" srcId="{F71C1059-317E-4587-B0DF-CDAC60DB1F18}" destId="{E6ED5F4C-EE19-4F03-BCEA-79EDCCA4F049}" srcOrd="4" destOrd="0" presId="urn:microsoft.com/office/officeart/2005/8/layout/vProcess5"/>
    <dgm:cxn modelId="{F3DC74C8-6337-46C0-B7CF-1D89952CCB62}" type="presParOf" srcId="{F71C1059-317E-4587-B0DF-CDAC60DB1F18}" destId="{68796679-16C3-40A3-98CA-F032E513DB5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6AED8-8553-42FB-868D-FB4581F2B1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A4347-C9D1-459B-8DC7-B93DC3968731}">
      <dgm:prSet/>
      <dgm:spPr/>
      <dgm:t>
        <a:bodyPr/>
        <a:lstStyle/>
        <a:p>
          <a:r>
            <a:rPr lang="es-MX" dirty="0"/>
            <a:t>Si fallece el titular de la pensión, en el mismo ejercicio que se tenga conocimiento del fallecimiento se da de alta el seguro de sobrevivencia.</a:t>
          </a:r>
          <a:endParaRPr lang="en-US" dirty="0"/>
        </a:p>
      </dgm:t>
    </dgm:pt>
    <dgm:pt modelId="{3E0DDB76-C2A0-43DD-BC70-F8C25E301C28}" type="parTrans" cxnId="{90AE89CA-E69A-48AE-AFF9-F3706BF73FCD}">
      <dgm:prSet/>
      <dgm:spPr/>
      <dgm:t>
        <a:bodyPr/>
        <a:lstStyle/>
        <a:p>
          <a:endParaRPr lang="en-US"/>
        </a:p>
      </dgm:t>
    </dgm:pt>
    <dgm:pt modelId="{8C0B7999-69BF-4341-B9ED-110984F9A5F8}" type="sibTrans" cxnId="{90AE89CA-E69A-48AE-AFF9-F3706BF73FCD}">
      <dgm:prSet/>
      <dgm:spPr/>
      <dgm:t>
        <a:bodyPr/>
        <a:lstStyle/>
        <a:p>
          <a:endParaRPr lang="en-US"/>
        </a:p>
      </dgm:t>
    </dgm:pt>
    <dgm:pt modelId="{71BD061B-B684-4C07-BEBD-07B5FF26E06C}">
      <dgm:prSet/>
      <dgm:spPr/>
      <dgm:t>
        <a:bodyPr/>
        <a:lstStyle/>
        <a:p>
          <a:r>
            <a:rPr lang="es-MX" dirty="0"/>
            <a:t>Entonces se realizará la apertura de 2 registros:</a:t>
          </a:r>
          <a:endParaRPr lang="en-US" dirty="0"/>
        </a:p>
      </dgm:t>
    </dgm:pt>
    <dgm:pt modelId="{E9BA9604-E26B-4EBE-9D05-8FAD37DE8114}" type="parTrans" cxnId="{6F028A26-7576-4160-B50C-BD8FFB55C7EF}">
      <dgm:prSet/>
      <dgm:spPr/>
      <dgm:t>
        <a:bodyPr/>
        <a:lstStyle/>
        <a:p>
          <a:endParaRPr lang="en-US"/>
        </a:p>
      </dgm:t>
    </dgm:pt>
    <dgm:pt modelId="{1D4D2AF3-FDAF-42E7-87B8-3F5393977927}" type="sibTrans" cxnId="{6F028A26-7576-4160-B50C-BD8FFB55C7EF}">
      <dgm:prSet/>
      <dgm:spPr/>
      <dgm:t>
        <a:bodyPr/>
        <a:lstStyle/>
        <a:p>
          <a:endParaRPr lang="en-US"/>
        </a:p>
      </dgm:t>
    </dgm:pt>
    <dgm:pt modelId="{A8FA2807-A99B-40E6-905E-755F50E6A4E9}">
      <dgm:prSet/>
      <dgm:spPr/>
      <dgm:t>
        <a:bodyPr/>
        <a:lstStyle/>
        <a:p>
          <a:r>
            <a:rPr lang="es-MX" dirty="0"/>
            <a:t>Baja para el titular de la pensión</a:t>
          </a:r>
          <a:endParaRPr lang="en-US" dirty="0"/>
        </a:p>
      </dgm:t>
    </dgm:pt>
    <dgm:pt modelId="{A87358E9-879E-4CA9-ACBF-79FDAD398425}" type="parTrans" cxnId="{B18C914B-48BB-43EF-BBC9-3522EB69361E}">
      <dgm:prSet/>
      <dgm:spPr/>
      <dgm:t>
        <a:bodyPr/>
        <a:lstStyle/>
        <a:p>
          <a:endParaRPr lang="en-US"/>
        </a:p>
      </dgm:t>
    </dgm:pt>
    <dgm:pt modelId="{78DB3B05-FC64-4C4C-9B4D-01BC392C7E0E}" type="sibTrans" cxnId="{B18C914B-48BB-43EF-BBC9-3522EB69361E}">
      <dgm:prSet/>
      <dgm:spPr/>
      <dgm:t>
        <a:bodyPr/>
        <a:lstStyle/>
        <a:p>
          <a:endParaRPr lang="en-US"/>
        </a:p>
      </dgm:t>
    </dgm:pt>
    <dgm:pt modelId="{03F3E550-E51B-421E-B26B-2A4931ADAC79}">
      <dgm:prSet/>
      <dgm:spPr/>
      <dgm:t>
        <a:bodyPr/>
        <a:lstStyle/>
        <a:p>
          <a:r>
            <a:rPr lang="es-MX"/>
            <a:t>Alta para el seguro de sobrevivencia</a:t>
          </a:r>
          <a:endParaRPr lang="en-US"/>
        </a:p>
      </dgm:t>
    </dgm:pt>
    <dgm:pt modelId="{95AEAC85-8107-4494-BE29-9B71EF4B9830}" type="parTrans" cxnId="{EC294E39-D642-4B59-9DA3-AE42C9A436F6}">
      <dgm:prSet/>
      <dgm:spPr/>
      <dgm:t>
        <a:bodyPr/>
        <a:lstStyle/>
        <a:p>
          <a:endParaRPr lang="en-US"/>
        </a:p>
      </dgm:t>
    </dgm:pt>
    <dgm:pt modelId="{17F3A9AE-AE0F-463D-8C2B-5BAF6AE7DFA6}" type="sibTrans" cxnId="{EC294E39-D642-4B59-9DA3-AE42C9A436F6}">
      <dgm:prSet/>
      <dgm:spPr/>
      <dgm:t>
        <a:bodyPr/>
        <a:lstStyle/>
        <a:p>
          <a:endParaRPr lang="en-US"/>
        </a:p>
      </dgm:t>
    </dgm:pt>
    <dgm:pt modelId="{75732C12-06F9-44FF-BB6E-5DA38A14FE81}" type="pres">
      <dgm:prSet presAssocID="{F696AED8-8553-42FB-868D-FB4581F2B191}" presName="outerComposite" presStyleCnt="0">
        <dgm:presLayoutVars>
          <dgm:chMax val="5"/>
          <dgm:dir/>
          <dgm:resizeHandles val="exact"/>
        </dgm:presLayoutVars>
      </dgm:prSet>
      <dgm:spPr/>
    </dgm:pt>
    <dgm:pt modelId="{695DC7AE-D91D-440B-A157-5A02232DFD1D}" type="pres">
      <dgm:prSet presAssocID="{F696AED8-8553-42FB-868D-FB4581F2B191}" presName="dummyMaxCanvas" presStyleCnt="0">
        <dgm:presLayoutVars/>
      </dgm:prSet>
      <dgm:spPr/>
    </dgm:pt>
    <dgm:pt modelId="{039FA312-3E17-45C1-A9F6-53C4AB72D695}" type="pres">
      <dgm:prSet presAssocID="{F696AED8-8553-42FB-868D-FB4581F2B191}" presName="TwoNodes_1" presStyleLbl="node1" presStyleIdx="0" presStyleCnt="2">
        <dgm:presLayoutVars>
          <dgm:bulletEnabled val="1"/>
        </dgm:presLayoutVars>
      </dgm:prSet>
      <dgm:spPr/>
    </dgm:pt>
    <dgm:pt modelId="{79A7CCF0-4382-4B2A-863C-FF5CEDCEAAD1}" type="pres">
      <dgm:prSet presAssocID="{F696AED8-8553-42FB-868D-FB4581F2B191}" presName="TwoNodes_2" presStyleLbl="node1" presStyleIdx="1" presStyleCnt="2">
        <dgm:presLayoutVars>
          <dgm:bulletEnabled val="1"/>
        </dgm:presLayoutVars>
      </dgm:prSet>
      <dgm:spPr/>
    </dgm:pt>
    <dgm:pt modelId="{A800F0A8-EA81-469D-A766-476CFE630D01}" type="pres">
      <dgm:prSet presAssocID="{F696AED8-8553-42FB-868D-FB4581F2B191}" presName="TwoConn_1-2" presStyleLbl="fgAccFollowNode1" presStyleIdx="0" presStyleCnt="1">
        <dgm:presLayoutVars>
          <dgm:bulletEnabled val="1"/>
        </dgm:presLayoutVars>
      </dgm:prSet>
      <dgm:spPr/>
    </dgm:pt>
    <dgm:pt modelId="{AFFD3833-ECE4-4561-A372-B247433E9C4D}" type="pres">
      <dgm:prSet presAssocID="{F696AED8-8553-42FB-868D-FB4581F2B191}" presName="TwoNodes_1_text" presStyleLbl="node1" presStyleIdx="1" presStyleCnt="2">
        <dgm:presLayoutVars>
          <dgm:bulletEnabled val="1"/>
        </dgm:presLayoutVars>
      </dgm:prSet>
      <dgm:spPr/>
    </dgm:pt>
    <dgm:pt modelId="{71F36FC4-AF70-49FD-A358-C3197FABE54F}" type="pres">
      <dgm:prSet presAssocID="{F696AED8-8553-42FB-868D-FB4581F2B19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2758709-79FE-41CC-8990-D4F52B5C7032}" type="presOf" srcId="{8C0B7999-69BF-4341-B9ED-110984F9A5F8}" destId="{A800F0A8-EA81-469D-A766-476CFE630D01}" srcOrd="0" destOrd="0" presId="urn:microsoft.com/office/officeart/2005/8/layout/vProcess5"/>
    <dgm:cxn modelId="{6F028A26-7576-4160-B50C-BD8FFB55C7EF}" srcId="{F696AED8-8553-42FB-868D-FB4581F2B191}" destId="{71BD061B-B684-4C07-BEBD-07B5FF26E06C}" srcOrd="1" destOrd="0" parTransId="{E9BA9604-E26B-4EBE-9D05-8FAD37DE8114}" sibTransId="{1D4D2AF3-FDAF-42E7-87B8-3F5393977927}"/>
    <dgm:cxn modelId="{EC294E39-D642-4B59-9DA3-AE42C9A436F6}" srcId="{71BD061B-B684-4C07-BEBD-07B5FF26E06C}" destId="{03F3E550-E51B-421E-B26B-2A4931ADAC79}" srcOrd="1" destOrd="0" parTransId="{95AEAC85-8107-4494-BE29-9B71EF4B9830}" sibTransId="{17F3A9AE-AE0F-463D-8C2B-5BAF6AE7DFA6}"/>
    <dgm:cxn modelId="{AEF1E240-E965-432C-A018-1F8897AEB6E4}" type="presOf" srcId="{5FBA4347-C9D1-459B-8DC7-B93DC3968731}" destId="{AFFD3833-ECE4-4561-A372-B247433E9C4D}" srcOrd="1" destOrd="0" presId="urn:microsoft.com/office/officeart/2005/8/layout/vProcess5"/>
    <dgm:cxn modelId="{14E07A42-A641-4828-94AF-E6050C65D23B}" type="presOf" srcId="{03F3E550-E51B-421E-B26B-2A4931ADAC79}" destId="{79A7CCF0-4382-4B2A-863C-FF5CEDCEAAD1}" srcOrd="0" destOrd="2" presId="urn:microsoft.com/office/officeart/2005/8/layout/vProcess5"/>
    <dgm:cxn modelId="{EC527147-6BD6-4437-9943-1E2B49D485C1}" type="presOf" srcId="{A8FA2807-A99B-40E6-905E-755F50E6A4E9}" destId="{79A7CCF0-4382-4B2A-863C-FF5CEDCEAAD1}" srcOrd="0" destOrd="1" presId="urn:microsoft.com/office/officeart/2005/8/layout/vProcess5"/>
    <dgm:cxn modelId="{B18C914B-48BB-43EF-BBC9-3522EB69361E}" srcId="{71BD061B-B684-4C07-BEBD-07B5FF26E06C}" destId="{A8FA2807-A99B-40E6-905E-755F50E6A4E9}" srcOrd="0" destOrd="0" parTransId="{A87358E9-879E-4CA9-ACBF-79FDAD398425}" sibTransId="{78DB3B05-FC64-4C4C-9B4D-01BC392C7E0E}"/>
    <dgm:cxn modelId="{11BC826F-90AE-4F0A-AB36-0A6496F4AC50}" type="presOf" srcId="{F696AED8-8553-42FB-868D-FB4581F2B191}" destId="{75732C12-06F9-44FF-BB6E-5DA38A14FE81}" srcOrd="0" destOrd="0" presId="urn:microsoft.com/office/officeart/2005/8/layout/vProcess5"/>
    <dgm:cxn modelId="{A14DD38D-F89F-41FF-804A-3C03B7C4FA41}" type="presOf" srcId="{71BD061B-B684-4C07-BEBD-07B5FF26E06C}" destId="{79A7CCF0-4382-4B2A-863C-FF5CEDCEAAD1}" srcOrd="0" destOrd="0" presId="urn:microsoft.com/office/officeart/2005/8/layout/vProcess5"/>
    <dgm:cxn modelId="{7C71BD9C-BC26-41BE-A935-445D08FB36FB}" type="presOf" srcId="{A8FA2807-A99B-40E6-905E-755F50E6A4E9}" destId="{71F36FC4-AF70-49FD-A358-C3197FABE54F}" srcOrd="1" destOrd="1" presId="urn:microsoft.com/office/officeart/2005/8/layout/vProcess5"/>
    <dgm:cxn modelId="{2A150BAC-0241-4BE0-82E5-F84D927675CA}" type="presOf" srcId="{71BD061B-B684-4C07-BEBD-07B5FF26E06C}" destId="{71F36FC4-AF70-49FD-A358-C3197FABE54F}" srcOrd="1" destOrd="0" presId="urn:microsoft.com/office/officeart/2005/8/layout/vProcess5"/>
    <dgm:cxn modelId="{90AE89CA-E69A-48AE-AFF9-F3706BF73FCD}" srcId="{F696AED8-8553-42FB-868D-FB4581F2B191}" destId="{5FBA4347-C9D1-459B-8DC7-B93DC3968731}" srcOrd="0" destOrd="0" parTransId="{3E0DDB76-C2A0-43DD-BC70-F8C25E301C28}" sibTransId="{8C0B7999-69BF-4341-B9ED-110984F9A5F8}"/>
    <dgm:cxn modelId="{92F1C5D0-94D6-46AD-884C-32209C6F2AAB}" type="presOf" srcId="{5FBA4347-C9D1-459B-8DC7-B93DC3968731}" destId="{039FA312-3E17-45C1-A9F6-53C4AB72D695}" srcOrd="0" destOrd="0" presId="urn:microsoft.com/office/officeart/2005/8/layout/vProcess5"/>
    <dgm:cxn modelId="{F5441EE1-1981-46ED-9D17-61B7AA608A47}" type="presOf" srcId="{03F3E550-E51B-421E-B26B-2A4931ADAC79}" destId="{71F36FC4-AF70-49FD-A358-C3197FABE54F}" srcOrd="1" destOrd="2" presId="urn:microsoft.com/office/officeart/2005/8/layout/vProcess5"/>
    <dgm:cxn modelId="{E0BECD46-60DE-45B2-8455-05135D870CE9}" type="presParOf" srcId="{75732C12-06F9-44FF-BB6E-5DA38A14FE81}" destId="{695DC7AE-D91D-440B-A157-5A02232DFD1D}" srcOrd="0" destOrd="0" presId="urn:microsoft.com/office/officeart/2005/8/layout/vProcess5"/>
    <dgm:cxn modelId="{4D784C5D-5B07-4263-9C0B-91AF910B0FDF}" type="presParOf" srcId="{75732C12-06F9-44FF-BB6E-5DA38A14FE81}" destId="{039FA312-3E17-45C1-A9F6-53C4AB72D695}" srcOrd="1" destOrd="0" presId="urn:microsoft.com/office/officeart/2005/8/layout/vProcess5"/>
    <dgm:cxn modelId="{36460AB8-8E0E-4479-A2CE-0B171EC148E7}" type="presParOf" srcId="{75732C12-06F9-44FF-BB6E-5DA38A14FE81}" destId="{79A7CCF0-4382-4B2A-863C-FF5CEDCEAAD1}" srcOrd="2" destOrd="0" presId="urn:microsoft.com/office/officeart/2005/8/layout/vProcess5"/>
    <dgm:cxn modelId="{15B67E3E-90C4-448C-9D1C-DD79A0D35C37}" type="presParOf" srcId="{75732C12-06F9-44FF-BB6E-5DA38A14FE81}" destId="{A800F0A8-EA81-469D-A766-476CFE630D01}" srcOrd="3" destOrd="0" presId="urn:microsoft.com/office/officeart/2005/8/layout/vProcess5"/>
    <dgm:cxn modelId="{BF364BE6-D508-4102-AF40-BE866949F74B}" type="presParOf" srcId="{75732C12-06F9-44FF-BB6E-5DA38A14FE81}" destId="{AFFD3833-ECE4-4561-A372-B247433E9C4D}" srcOrd="4" destOrd="0" presId="urn:microsoft.com/office/officeart/2005/8/layout/vProcess5"/>
    <dgm:cxn modelId="{6DA9AB9C-84F8-44B0-B0E5-1D855E62E1F3}" type="presParOf" srcId="{75732C12-06F9-44FF-BB6E-5DA38A14FE81}" destId="{71F36FC4-AF70-49FD-A358-C3197FABE54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6AED8-8553-42FB-868D-FB4581F2B1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D061B-B684-4C07-BEBD-07B5FF26E06C}">
      <dgm:prSet custT="1"/>
      <dgm:spPr/>
      <dgm:t>
        <a:bodyPr/>
        <a:lstStyle/>
        <a:p>
          <a:r>
            <a:rPr lang="es-MX" sz="1600" dirty="0"/>
            <a:t>La captura en Causa de alta debe ser la opción 11 que es “Seguro de Muerte”</a:t>
          </a:r>
        </a:p>
      </dgm:t>
    </dgm:pt>
    <dgm:pt modelId="{E9BA9604-E26B-4EBE-9D05-8FAD37DE8114}" type="parTrans" cxnId="{6F028A26-7576-4160-B50C-BD8FFB55C7EF}">
      <dgm:prSet/>
      <dgm:spPr/>
      <dgm:t>
        <a:bodyPr/>
        <a:lstStyle/>
        <a:p>
          <a:endParaRPr lang="es-MX" sz="1600" dirty="0"/>
        </a:p>
      </dgm:t>
    </dgm:pt>
    <dgm:pt modelId="{1D4D2AF3-FDAF-42E7-87B8-3F5393977927}" type="sibTrans" cxnId="{6F028A26-7576-4160-B50C-BD8FFB55C7EF}">
      <dgm:prSet/>
      <dgm:spPr/>
      <dgm:t>
        <a:bodyPr/>
        <a:lstStyle/>
        <a:p>
          <a:endParaRPr lang="es-MX" sz="1600" dirty="0"/>
        </a:p>
      </dgm:t>
    </dgm:pt>
    <dgm:pt modelId="{5FBA4347-C9D1-459B-8DC7-B93DC3968731}">
      <dgm:prSet custT="1"/>
      <dgm:spPr/>
      <dgm:t>
        <a:bodyPr/>
        <a:lstStyle/>
        <a:p>
          <a:r>
            <a:rPr lang="es-MX" sz="1600" noProof="0" dirty="0"/>
            <a:t>Cuando</a:t>
          </a:r>
          <a:r>
            <a:rPr lang="es-MX" sz="1600" dirty="0"/>
            <a:t> el titular de pensión haya fallecido en activo.</a:t>
          </a:r>
        </a:p>
      </dgm:t>
    </dgm:pt>
    <dgm:pt modelId="{8C0B7999-69BF-4341-B9ED-110984F9A5F8}" type="sibTrans" cxnId="{90AE89CA-E69A-48AE-AFF9-F3706BF73FCD}">
      <dgm:prSet/>
      <dgm:spPr/>
      <dgm:t>
        <a:bodyPr/>
        <a:lstStyle/>
        <a:p>
          <a:endParaRPr lang="es-MX" sz="1600" dirty="0"/>
        </a:p>
      </dgm:t>
    </dgm:pt>
    <dgm:pt modelId="{3E0DDB76-C2A0-43DD-BC70-F8C25E301C28}" type="parTrans" cxnId="{90AE89CA-E69A-48AE-AFF9-F3706BF73FCD}">
      <dgm:prSet/>
      <dgm:spPr/>
      <dgm:t>
        <a:bodyPr/>
        <a:lstStyle/>
        <a:p>
          <a:endParaRPr lang="es-MX" sz="1600" dirty="0"/>
        </a:p>
      </dgm:t>
    </dgm:pt>
    <dgm:pt modelId="{0AFB53FD-BB97-4DB9-9BD9-E2A2ADEA43B5}" type="pres">
      <dgm:prSet presAssocID="{F696AED8-8553-42FB-868D-FB4581F2B191}" presName="vert0" presStyleCnt="0">
        <dgm:presLayoutVars>
          <dgm:dir/>
          <dgm:animOne val="branch"/>
          <dgm:animLvl val="lvl"/>
        </dgm:presLayoutVars>
      </dgm:prSet>
      <dgm:spPr/>
    </dgm:pt>
    <dgm:pt modelId="{6775E49B-564C-4A12-9A73-3FD2E94C6EEB}" type="pres">
      <dgm:prSet presAssocID="{5FBA4347-C9D1-459B-8DC7-B93DC3968731}" presName="thickLine" presStyleLbl="alignNode1" presStyleIdx="0" presStyleCnt="2"/>
      <dgm:spPr/>
    </dgm:pt>
    <dgm:pt modelId="{B73EA2AE-B3DD-4A45-A7C1-5B836AB43FF1}" type="pres">
      <dgm:prSet presAssocID="{5FBA4347-C9D1-459B-8DC7-B93DC3968731}" presName="horz1" presStyleCnt="0"/>
      <dgm:spPr/>
    </dgm:pt>
    <dgm:pt modelId="{76B4E73B-24FC-4763-B089-A074D7121F6D}" type="pres">
      <dgm:prSet presAssocID="{5FBA4347-C9D1-459B-8DC7-B93DC3968731}" presName="tx1" presStyleLbl="revTx" presStyleIdx="0" presStyleCnt="2"/>
      <dgm:spPr/>
    </dgm:pt>
    <dgm:pt modelId="{AC57B77A-CE63-4973-A669-92B184E45D56}" type="pres">
      <dgm:prSet presAssocID="{5FBA4347-C9D1-459B-8DC7-B93DC3968731}" presName="vert1" presStyleCnt="0"/>
      <dgm:spPr/>
    </dgm:pt>
    <dgm:pt modelId="{9A6EB4D4-450F-4AB8-ADD6-93E1267DCAD5}" type="pres">
      <dgm:prSet presAssocID="{71BD061B-B684-4C07-BEBD-07B5FF26E06C}" presName="thickLine" presStyleLbl="alignNode1" presStyleIdx="1" presStyleCnt="2"/>
      <dgm:spPr/>
    </dgm:pt>
    <dgm:pt modelId="{5DCED307-6A64-4A86-9CCA-71F0D26EAA92}" type="pres">
      <dgm:prSet presAssocID="{71BD061B-B684-4C07-BEBD-07B5FF26E06C}" presName="horz1" presStyleCnt="0"/>
      <dgm:spPr/>
    </dgm:pt>
    <dgm:pt modelId="{604E45DD-43ED-416E-B518-712555B2B861}" type="pres">
      <dgm:prSet presAssocID="{71BD061B-B684-4C07-BEBD-07B5FF26E06C}" presName="tx1" presStyleLbl="revTx" presStyleIdx="1" presStyleCnt="2"/>
      <dgm:spPr/>
    </dgm:pt>
    <dgm:pt modelId="{46CE682D-2CFC-4347-9870-9C595BC7CDB8}" type="pres">
      <dgm:prSet presAssocID="{71BD061B-B684-4C07-BEBD-07B5FF26E06C}" presName="vert1" presStyleCnt="0"/>
      <dgm:spPr/>
    </dgm:pt>
  </dgm:ptLst>
  <dgm:cxnLst>
    <dgm:cxn modelId="{930FF90E-92AE-4AB9-A04F-10A6C84DAA91}" type="presOf" srcId="{71BD061B-B684-4C07-BEBD-07B5FF26E06C}" destId="{604E45DD-43ED-416E-B518-712555B2B861}" srcOrd="0" destOrd="0" presId="urn:microsoft.com/office/officeart/2008/layout/LinedList"/>
    <dgm:cxn modelId="{6F028A26-7576-4160-B50C-BD8FFB55C7EF}" srcId="{F696AED8-8553-42FB-868D-FB4581F2B191}" destId="{71BD061B-B684-4C07-BEBD-07B5FF26E06C}" srcOrd="1" destOrd="0" parTransId="{E9BA9604-E26B-4EBE-9D05-8FAD37DE8114}" sibTransId="{1D4D2AF3-FDAF-42E7-87B8-3F5393977927}"/>
    <dgm:cxn modelId="{3F3FEC2D-CAB6-441B-B835-37725DE70B74}" type="presOf" srcId="{5FBA4347-C9D1-459B-8DC7-B93DC3968731}" destId="{76B4E73B-24FC-4763-B089-A074D7121F6D}" srcOrd="0" destOrd="0" presId="urn:microsoft.com/office/officeart/2008/layout/LinedList"/>
    <dgm:cxn modelId="{8C002BA4-7528-436C-B9D8-6CC2B27B70B3}" type="presOf" srcId="{F696AED8-8553-42FB-868D-FB4581F2B191}" destId="{0AFB53FD-BB97-4DB9-9BD9-E2A2ADEA43B5}" srcOrd="0" destOrd="0" presId="urn:microsoft.com/office/officeart/2008/layout/LinedList"/>
    <dgm:cxn modelId="{90AE89CA-E69A-48AE-AFF9-F3706BF73FCD}" srcId="{F696AED8-8553-42FB-868D-FB4581F2B191}" destId="{5FBA4347-C9D1-459B-8DC7-B93DC3968731}" srcOrd="0" destOrd="0" parTransId="{3E0DDB76-C2A0-43DD-BC70-F8C25E301C28}" sibTransId="{8C0B7999-69BF-4341-B9ED-110984F9A5F8}"/>
    <dgm:cxn modelId="{926D195D-9703-457B-B121-7E86DBAD27D3}" type="presParOf" srcId="{0AFB53FD-BB97-4DB9-9BD9-E2A2ADEA43B5}" destId="{6775E49B-564C-4A12-9A73-3FD2E94C6EEB}" srcOrd="0" destOrd="0" presId="urn:microsoft.com/office/officeart/2008/layout/LinedList"/>
    <dgm:cxn modelId="{5BC553E8-BACA-4ACC-866E-724EF1ABB6D2}" type="presParOf" srcId="{0AFB53FD-BB97-4DB9-9BD9-E2A2ADEA43B5}" destId="{B73EA2AE-B3DD-4A45-A7C1-5B836AB43FF1}" srcOrd="1" destOrd="0" presId="urn:microsoft.com/office/officeart/2008/layout/LinedList"/>
    <dgm:cxn modelId="{21925D20-BF61-4D24-9872-E3D5DC9AD020}" type="presParOf" srcId="{B73EA2AE-B3DD-4A45-A7C1-5B836AB43FF1}" destId="{76B4E73B-24FC-4763-B089-A074D7121F6D}" srcOrd="0" destOrd="0" presId="urn:microsoft.com/office/officeart/2008/layout/LinedList"/>
    <dgm:cxn modelId="{0F06DD72-D0FB-41A2-82D7-E973D7730851}" type="presParOf" srcId="{B73EA2AE-B3DD-4A45-A7C1-5B836AB43FF1}" destId="{AC57B77A-CE63-4973-A669-92B184E45D56}" srcOrd="1" destOrd="0" presId="urn:microsoft.com/office/officeart/2008/layout/LinedList"/>
    <dgm:cxn modelId="{C2B27D61-9503-412C-B346-5F11B1F84A09}" type="presParOf" srcId="{0AFB53FD-BB97-4DB9-9BD9-E2A2ADEA43B5}" destId="{9A6EB4D4-450F-4AB8-ADD6-93E1267DCAD5}" srcOrd="2" destOrd="0" presId="urn:microsoft.com/office/officeart/2008/layout/LinedList"/>
    <dgm:cxn modelId="{B82DBCF1-83E4-4E7D-A9E3-349A46220C7C}" type="presParOf" srcId="{0AFB53FD-BB97-4DB9-9BD9-E2A2ADEA43B5}" destId="{5DCED307-6A64-4A86-9CCA-71F0D26EAA92}" srcOrd="3" destOrd="0" presId="urn:microsoft.com/office/officeart/2008/layout/LinedList"/>
    <dgm:cxn modelId="{19F12B7D-477D-4730-909A-444A42BB6718}" type="presParOf" srcId="{5DCED307-6A64-4A86-9CCA-71F0D26EAA92}" destId="{604E45DD-43ED-416E-B518-712555B2B861}" srcOrd="0" destOrd="0" presId="urn:microsoft.com/office/officeart/2008/layout/LinedList"/>
    <dgm:cxn modelId="{C4AFF08E-4F11-49E1-BFD7-5BA6588EC4CE}" type="presParOf" srcId="{5DCED307-6A64-4A86-9CCA-71F0D26EAA92}" destId="{46CE682D-2CFC-4347-9870-9C595BC7CD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D53FC-AC6F-42C0-A1B6-C09ED9016943}">
      <dsp:nvSpPr>
        <dsp:cNvPr id="0" name=""/>
        <dsp:cNvSpPr/>
      </dsp:nvSpPr>
      <dsp:spPr>
        <a:xfrm>
          <a:off x="0" y="0"/>
          <a:ext cx="3838578" cy="148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 tipo de erogación igual a Liberación de reservas OPC debe reportarse con </a:t>
          </a:r>
          <a:r>
            <a:rPr lang="es-MX" sz="1400" b="1" kern="1200" dirty="0"/>
            <a:t>signo negativo </a:t>
          </a:r>
          <a:r>
            <a:rPr lang="es-MX" sz="1400" kern="1200" dirty="0"/>
            <a:t>en el concepto de Monto Ocurrido.</a:t>
          </a:r>
          <a:endParaRPr lang="en-US" sz="1400" kern="1200" dirty="0"/>
        </a:p>
      </dsp:txBody>
      <dsp:txXfrm>
        <a:off x="43439" y="43439"/>
        <a:ext cx="2305668" cy="1396232"/>
      </dsp:txXfrm>
    </dsp:sp>
    <dsp:sp modelId="{EC47352E-81B1-42CB-958B-6C15BAF46D44}">
      <dsp:nvSpPr>
        <dsp:cNvPr id="0" name=""/>
        <dsp:cNvSpPr/>
      </dsp:nvSpPr>
      <dsp:spPr>
        <a:xfrm>
          <a:off x="677396" y="1812690"/>
          <a:ext cx="3838578" cy="1483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 Monto Ocurrido o el Monto Pagado debe ser distinto de cero, la validación será registro a registro.</a:t>
          </a:r>
          <a:endParaRPr lang="en-US" sz="1400" kern="1200" dirty="0"/>
        </a:p>
      </dsp:txBody>
      <dsp:txXfrm>
        <a:off x="720835" y="1856129"/>
        <a:ext cx="2110283" cy="1396232"/>
      </dsp:txXfrm>
    </dsp:sp>
    <dsp:sp modelId="{C5F7FA13-DDD0-4490-8A50-9F81F2521954}">
      <dsp:nvSpPr>
        <dsp:cNvPr id="0" name=""/>
        <dsp:cNvSpPr/>
      </dsp:nvSpPr>
      <dsp:spPr>
        <a:xfrm>
          <a:off x="2874557" y="1165889"/>
          <a:ext cx="964021" cy="964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091462" y="1165889"/>
        <a:ext cx="530211" cy="725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FA312-3E17-45C1-A9F6-53C4AB72D695}">
      <dsp:nvSpPr>
        <dsp:cNvPr id="0" name=""/>
        <dsp:cNvSpPr/>
      </dsp:nvSpPr>
      <dsp:spPr>
        <a:xfrm>
          <a:off x="0" y="0"/>
          <a:ext cx="7207052" cy="64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Si fallece el titular de la pensión, en el mismo ejercicio que se tenga conocimiento del fallecimiento se da de alta el seguro de sobrevivencia.</a:t>
          </a:r>
          <a:endParaRPr lang="en-US" sz="1200" kern="1200" dirty="0"/>
        </a:p>
      </dsp:txBody>
      <dsp:txXfrm>
        <a:off x="18859" y="18859"/>
        <a:ext cx="6541548" cy="606164"/>
      </dsp:txXfrm>
    </dsp:sp>
    <dsp:sp modelId="{79A7CCF0-4382-4B2A-863C-FF5CEDCEAAD1}">
      <dsp:nvSpPr>
        <dsp:cNvPr id="0" name=""/>
        <dsp:cNvSpPr/>
      </dsp:nvSpPr>
      <dsp:spPr>
        <a:xfrm>
          <a:off x="1271832" y="786968"/>
          <a:ext cx="7207052" cy="643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Entonces se realizará la apertura de 2 registros: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 dirty="0"/>
            <a:t>Baja para el titular de la pensión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900" kern="1200"/>
            <a:t>Alta para el seguro de sobrevivencia</a:t>
          </a:r>
          <a:endParaRPr lang="en-US" sz="900" kern="1200"/>
        </a:p>
      </dsp:txBody>
      <dsp:txXfrm>
        <a:off x="1290691" y="805827"/>
        <a:ext cx="5478977" cy="606164"/>
      </dsp:txXfrm>
    </dsp:sp>
    <dsp:sp modelId="{A800F0A8-EA81-469D-A766-476CFE630D01}">
      <dsp:nvSpPr>
        <dsp:cNvPr id="0" name=""/>
        <dsp:cNvSpPr/>
      </dsp:nvSpPr>
      <dsp:spPr>
        <a:xfrm>
          <a:off x="6788528" y="506163"/>
          <a:ext cx="418523" cy="41852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82696" y="506163"/>
        <a:ext cx="230187" cy="314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E49B-564C-4A12-9A73-3FD2E94C6EEB}">
      <dsp:nvSpPr>
        <dsp:cNvPr id="0" name=""/>
        <dsp:cNvSpPr/>
      </dsp:nvSpPr>
      <dsp:spPr>
        <a:xfrm>
          <a:off x="0" y="0"/>
          <a:ext cx="8478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4E73B-24FC-4763-B089-A074D7121F6D}">
      <dsp:nvSpPr>
        <dsp:cNvPr id="0" name=""/>
        <dsp:cNvSpPr/>
      </dsp:nvSpPr>
      <dsp:spPr>
        <a:xfrm>
          <a:off x="0" y="0"/>
          <a:ext cx="8478885" cy="71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noProof="0" dirty="0"/>
            <a:t>Cuando</a:t>
          </a:r>
          <a:r>
            <a:rPr lang="es-MX" sz="1600" kern="1200" dirty="0"/>
            <a:t> el titular de pensión haya fallecido en activo.</a:t>
          </a:r>
        </a:p>
      </dsp:txBody>
      <dsp:txXfrm>
        <a:off x="0" y="0"/>
        <a:ext cx="8478885" cy="715425"/>
      </dsp:txXfrm>
    </dsp:sp>
    <dsp:sp modelId="{9A6EB4D4-450F-4AB8-ADD6-93E1267DCAD5}">
      <dsp:nvSpPr>
        <dsp:cNvPr id="0" name=""/>
        <dsp:cNvSpPr/>
      </dsp:nvSpPr>
      <dsp:spPr>
        <a:xfrm>
          <a:off x="0" y="715425"/>
          <a:ext cx="8478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E45DD-43ED-416E-B518-712555B2B861}">
      <dsp:nvSpPr>
        <dsp:cNvPr id="0" name=""/>
        <dsp:cNvSpPr/>
      </dsp:nvSpPr>
      <dsp:spPr>
        <a:xfrm>
          <a:off x="0" y="715425"/>
          <a:ext cx="8478885" cy="71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La captura en Causa de alta debe ser la opción 11 que es “Seguro de Muerte”</a:t>
          </a:r>
        </a:p>
      </dsp:txBody>
      <dsp:txXfrm>
        <a:off x="0" y="715425"/>
        <a:ext cx="8478885" cy="71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20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0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01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733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0d2a5a07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0d2a5a07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67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421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481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97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801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806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286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165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57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41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5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038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828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0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65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3337470" y="1130560"/>
            <a:ext cx="5471630" cy="2777490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Taller sobre el Manual del Sistema Estadístico de los Seguros de Pensiones</a:t>
            </a:r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333256" y="1130560"/>
            <a:ext cx="2498086" cy="2777490"/>
          </a:xfrm>
          <a:prstGeom prst="rect">
            <a:avLst/>
          </a:prstGeom>
          <a:ln w="57150">
            <a:noFill/>
          </a:ln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 dirty="0"/>
              <a:t>2022</a:t>
            </a:r>
          </a:p>
        </p:txBody>
      </p:sp>
      <p:sp>
        <p:nvSpPr>
          <p:cNvPr id="273" name="Rectangle 267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0231"/>
            <a:ext cx="8474200" cy="3845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656798" y="2497283"/>
            <a:ext cx="2777490" cy="44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408514"/>
            <a:ext cx="8474200" cy="38453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3"/>
            <a:ext cx="8373626" cy="889927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CAMBIO EN CATÁLOGOS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00E9F10-66C0-49B2-B99F-DC03B6DA3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756" y="1240375"/>
            <a:ext cx="8373626" cy="707001"/>
          </a:xfrm>
        </p:spPr>
        <p:txBody>
          <a:bodyPr/>
          <a:lstStyle/>
          <a:p>
            <a:pPr marL="114300" indent="0">
              <a:buNone/>
            </a:pPr>
            <a:r>
              <a:rPr lang="es-MX" dirty="0"/>
              <a:t>Catálogo Particular de Pensiones 249 de Ramo: Se agregaron las claves IN “Invalidez”, MI “Muerte Activo No Laboral” , MT “Muerte Activo Laboral” y MR “Muerte Pensionado” se eliminó la clave IM “Invalidez y Vida”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778012E-E408-492D-B7AC-ED0DBB152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18798"/>
              </p:ext>
            </p:extLst>
          </p:nvPr>
        </p:nvGraphicFramePr>
        <p:xfrm>
          <a:off x="4808637" y="2048431"/>
          <a:ext cx="2676708" cy="1384519"/>
        </p:xfrm>
        <a:graphic>
          <a:graphicData uri="http://schemas.openxmlformats.org/drawingml/2006/table">
            <a:tbl>
              <a:tblPr/>
              <a:tblGrid>
                <a:gridCol w="893258">
                  <a:extLst>
                    <a:ext uri="{9D8B030D-6E8A-4147-A177-3AD203B41FA5}">
                      <a16:colId xmlns:a16="http://schemas.microsoft.com/office/drawing/2014/main" val="1143274730"/>
                    </a:ext>
                  </a:extLst>
                </a:gridCol>
                <a:gridCol w="1783450">
                  <a:extLst>
                    <a:ext uri="{9D8B030D-6E8A-4147-A177-3AD203B41FA5}">
                      <a16:colId xmlns:a16="http://schemas.microsoft.com/office/drawing/2014/main" val="2492212126"/>
                    </a:ext>
                  </a:extLst>
                </a:gridCol>
              </a:tblGrid>
              <a:tr h="161698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</a:t>
                      </a: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249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19997"/>
                  </a:ext>
                </a:extLst>
              </a:tr>
              <a:tr h="198457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Ramo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56769"/>
                  </a:ext>
                </a:extLst>
              </a:tr>
              <a:tr h="165472">
                <a:tc>
                  <a:txBody>
                    <a:bodyPr/>
                    <a:lstStyle/>
                    <a:p>
                      <a:pPr algn="ctr"/>
                      <a:r>
                        <a:rPr lang="es-ES" sz="950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</a:t>
                      </a:r>
                      <a:endParaRPr lang="es-MX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Invalidez</a:t>
                      </a:r>
                      <a:endParaRPr lang="es-MX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14924"/>
                  </a:ext>
                </a:extLst>
              </a:tr>
              <a:tr h="165472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RT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Riesgos de Trabajo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11456"/>
                  </a:ext>
                </a:extLst>
              </a:tr>
              <a:tr h="140443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Retiro Cesantía y Vejez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57586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Muerte Activo No Laboral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85526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Muerte Activo Laboral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8747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Muerte Pensionado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653064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D815752C-72F4-4E68-B57E-6E35F15AF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04450"/>
              </p:ext>
            </p:extLst>
          </p:nvPr>
        </p:nvGraphicFramePr>
        <p:xfrm>
          <a:off x="1711526" y="2333859"/>
          <a:ext cx="2617470" cy="811499"/>
        </p:xfrm>
        <a:graphic>
          <a:graphicData uri="http://schemas.openxmlformats.org/drawingml/2006/table">
            <a:tbl>
              <a:tblPr/>
              <a:tblGrid>
                <a:gridCol w="873490">
                  <a:extLst>
                    <a:ext uri="{9D8B030D-6E8A-4147-A177-3AD203B41FA5}">
                      <a16:colId xmlns:a16="http://schemas.microsoft.com/office/drawing/2014/main" val="2475127998"/>
                    </a:ext>
                  </a:extLst>
                </a:gridCol>
                <a:gridCol w="1743980">
                  <a:extLst>
                    <a:ext uri="{9D8B030D-6E8A-4147-A177-3AD203B41FA5}">
                      <a16:colId xmlns:a16="http://schemas.microsoft.com/office/drawing/2014/main" val="3712253791"/>
                    </a:ext>
                  </a:extLst>
                </a:gridCol>
              </a:tblGrid>
              <a:tr h="143231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</a:t>
                      </a: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249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9601"/>
                  </a:ext>
                </a:extLst>
              </a:tr>
              <a:tr h="154498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Ramo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9871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s-ES" sz="950" strike="sngStrike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</a:t>
                      </a:r>
                      <a:endParaRPr lang="es-MX" sz="1200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 strike="sngStrike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Invalidez y Vida</a:t>
                      </a:r>
                      <a:endParaRPr lang="es-MX" sz="1200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02078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RT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Riesgos de Trabajo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96007"/>
                  </a:ext>
                </a:extLst>
              </a:tr>
              <a:tr h="186110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Retiro Cesantía y Vejez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78214"/>
                  </a:ext>
                </a:extLst>
              </a:tr>
            </a:tbl>
          </a:graphicData>
        </a:graphic>
      </p:graphicFrame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A1EB52F-E03E-4DBF-89B3-6C70546066DE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4328996" y="2739608"/>
            <a:ext cx="479641" cy="1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7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3"/>
            <a:ext cx="8373626" cy="889927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Ramo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136623-3458-4D07-A2CD-4A41A487591A}"/>
              </a:ext>
            </a:extLst>
          </p:cNvPr>
          <p:cNvSpPr txBox="1"/>
          <p:nvPr/>
        </p:nvSpPr>
        <p:spPr>
          <a:xfrm>
            <a:off x="434618" y="1244314"/>
            <a:ext cx="7497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Font typeface="Lato"/>
              <a:buNone/>
            </a:pPr>
            <a:r>
              <a:rPr lang="es-MX" sz="1200" u="sng" dirty="0"/>
              <a:t>Validación nueva con Ramo</a:t>
            </a:r>
            <a:r>
              <a:rPr lang="es-MX" sz="1200" dirty="0"/>
              <a:t>.</a:t>
            </a:r>
          </a:p>
          <a:p>
            <a:pPr marL="114300" indent="0">
              <a:buFont typeface="Lato"/>
              <a:buNone/>
            </a:pPr>
            <a:endParaRPr lang="es-MX" sz="1200" dirty="0"/>
          </a:p>
          <a:p>
            <a:pPr marL="114300" indent="0" algn="just">
              <a:buFont typeface="Lato"/>
              <a:buNone/>
            </a:pPr>
            <a:r>
              <a:rPr lang="es-MX" sz="1200" dirty="0"/>
              <a:t>Si el ramo es igual a </a:t>
            </a:r>
            <a:r>
              <a:rPr lang="es-MX" sz="1200" b="1" dirty="0"/>
              <a:t>Muerte Activo No Laboral (clave MI), Muerte Activo Laboral (clave MT) o Muerte Pensionado (clave MR) </a:t>
            </a:r>
            <a:r>
              <a:rPr lang="es-MX" sz="1200" dirty="0"/>
              <a:t>entonces tipo de pensión debe ser igual a viudez (04), viudez y orfandad (clave 05), viudez y orfandad mixta (clave 06), orfandad (clave 07),  orfandad sencilla (clave 08), orfandad doble (clave 09) o ascendientes (clave 10).</a:t>
            </a:r>
          </a:p>
          <a:p>
            <a:pPr marL="114300" indent="0" algn="just">
              <a:buFont typeface="Lato"/>
              <a:buNone/>
            </a:pPr>
            <a:endParaRPr lang="es-MX" sz="1200" dirty="0"/>
          </a:p>
          <a:p>
            <a:pPr marL="114300" indent="0" algn="just">
              <a:buFont typeface="Lato"/>
              <a:buNone/>
            </a:pPr>
            <a:endParaRPr lang="es-MX" sz="1200" dirty="0"/>
          </a:p>
          <a:p>
            <a:pPr marL="114300" indent="0" algn="just">
              <a:buFont typeface="Lato"/>
              <a:buNone/>
            </a:pPr>
            <a:r>
              <a:rPr lang="es-MX" sz="1200" dirty="0"/>
              <a:t>Si causa de alta es igual a </a:t>
            </a:r>
            <a:r>
              <a:rPr lang="es-MX" sz="1200" b="1" dirty="0"/>
              <a:t>Seguro de Muerte (clave 11) </a:t>
            </a:r>
            <a:r>
              <a:rPr lang="es-MX" sz="1200" dirty="0"/>
              <a:t>entonces el ramo es igual a Muerte Activo No Laboral (clave MI), Muerte Activo Laboral (clave MT) o Muerte Pensionado (clave MR) </a:t>
            </a:r>
          </a:p>
          <a:p>
            <a:pPr marL="114300" indent="0" algn="just">
              <a:buFont typeface="Lato"/>
              <a:buNone/>
            </a:pPr>
            <a:endParaRPr lang="es-MX" sz="1200" dirty="0"/>
          </a:p>
          <a:p>
            <a:pPr marL="114300" indent="0" algn="just">
              <a:buFont typeface="Lato"/>
              <a:buNone/>
            </a:pP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5551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3"/>
            <a:ext cx="8373626" cy="889927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CAMBIO EN CATÁLOGOS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0D83A22E-32D1-415A-AEF4-5BEBAE06D2BA}"/>
              </a:ext>
            </a:extLst>
          </p:cNvPr>
          <p:cNvSpPr txBox="1">
            <a:spLocks/>
          </p:cNvSpPr>
          <p:nvPr/>
        </p:nvSpPr>
        <p:spPr>
          <a:xfrm>
            <a:off x="274796" y="1157030"/>
            <a:ext cx="8191024" cy="7854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Lato"/>
              <a:buNone/>
            </a:pPr>
            <a:r>
              <a:rPr lang="es-MX" dirty="0"/>
              <a:t>Catálogo Particular de Pensiones 248 de Tipo de Erogación: Se agregó la clave 9 “Gastos funerarios”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A1EB52F-E03E-4DBF-89B3-6C70546066DE}"/>
              </a:ext>
            </a:extLst>
          </p:cNvPr>
          <p:cNvCxnSpPr>
            <a:cxnSpLocks/>
          </p:cNvCxnSpPr>
          <p:nvPr/>
        </p:nvCxnSpPr>
        <p:spPr>
          <a:xfrm>
            <a:off x="4114661" y="2711245"/>
            <a:ext cx="457339" cy="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A4D499-8F15-460A-A186-926BDEACC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92195"/>
              </p:ext>
            </p:extLst>
          </p:nvPr>
        </p:nvGraphicFramePr>
        <p:xfrm>
          <a:off x="716895" y="1650374"/>
          <a:ext cx="2727960" cy="2055026"/>
        </p:xfrm>
        <a:graphic>
          <a:graphicData uri="http://schemas.openxmlformats.org/drawingml/2006/table">
            <a:tbl>
              <a:tblPr/>
              <a:tblGrid>
                <a:gridCol w="836115">
                  <a:extLst>
                    <a:ext uri="{9D8B030D-6E8A-4147-A177-3AD203B41FA5}">
                      <a16:colId xmlns:a16="http://schemas.microsoft.com/office/drawing/2014/main" val="41752452"/>
                    </a:ext>
                  </a:extLst>
                </a:gridCol>
                <a:gridCol w="1891845">
                  <a:extLst>
                    <a:ext uri="{9D8B030D-6E8A-4147-A177-3AD203B41FA5}">
                      <a16:colId xmlns:a16="http://schemas.microsoft.com/office/drawing/2014/main" val="3650279129"/>
                    </a:ext>
                  </a:extLst>
                </a:gridCol>
              </a:tblGrid>
              <a:tr h="143368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</a:t>
                      </a: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248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1680"/>
                  </a:ext>
                </a:extLst>
              </a:tr>
              <a:tr h="297804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Tipo de Erogación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28213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Renta básica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882818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Aguinaldo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1800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Finiquito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84255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Devolución de reservas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34432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Beneficio adicional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438438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Pagos vencidos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90738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Liberación de reserva OPC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07872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Cuotas y aportaciones RCV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927997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64183A4-5CCF-4507-98D1-F92951C89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7677"/>
              </p:ext>
            </p:extLst>
          </p:nvPr>
        </p:nvGraphicFramePr>
        <p:xfrm>
          <a:off x="5082540" y="1645280"/>
          <a:ext cx="2727960" cy="2348454"/>
        </p:xfrm>
        <a:graphic>
          <a:graphicData uri="http://schemas.openxmlformats.org/drawingml/2006/table">
            <a:tbl>
              <a:tblPr/>
              <a:tblGrid>
                <a:gridCol w="836115">
                  <a:extLst>
                    <a:ext uri="{9D8B030D-6E8A-4147-A177-3AD203B41FA5}">
                      <a16:colId xmlns:a16="http://schemas.microsoft.com/office/drawing/2014/main" val="41752452"/>
                    </a:ext>
                  </a:extLst>
                </a:gridCol>
                <a:gridCol w="1891845">
                  <a:extLst>
                    <a:ext uri="{9D8B030D-6E8A-4147-A177-3AD203B41FA5}">
                      <a16:colId xmlns:a16="http://schemas.microsoft.com/office/drawing/2014/main" val="3650279129"/>
                    </a:ext>
                  </a:extLst>
                </a:gridCol>
              </a:tblGrid>
              <a:tr h="143368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</a:t>
                      </a: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248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1680"/>
                  </a:ext>
                </a:extLst>
              </a:tr>
              <a:tr h="297804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240"/>
                        </a:lnSpc>
                        <a:spcAft>
                          <a:spcPts val="505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Tipo de Erogación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28213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Renta básica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882818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Aguinaldo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1800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Finiquito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84255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Devolución de reservas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34432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Beneficio adicional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438438"/>
                  </a:ext>
                </a:extLst>
              </a:tr>
              <a:tr h="146714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Pagos vencidos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590738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Liberación de reserva OPC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707872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Cuotas y aportaciones RCV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927997"/>
                  </a:ext>
                </a:extLst>
              </a:tr>
              <a:tr h="29342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Gastos funerarios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087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96;p41">
            <a:extLst>
              <a:ext uri="{FF2B5EF4-FFF2-40B4-BE49-F238E27FC236}">
                <a16:creationId xmlns:a16="http://schemas.microsoft.com/office/drawing/2014/main" id="{78960B51-35DB-4E65-98BD-20CF69BE76CB}"/>
              </a:ext>
            </a:extLst>
          </p:cNvPr>
          <p:cNvSpPr/>
          <p:nvPr/>
        </p:nvSpPr>
        <p:spPr>
          <a:xfrm>
            <a:off x="5974080" y="1392904"/>
            <a:ext cx="283464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Google Shape;496;p41">
            <a:extLst>
              <a:ext uri="{FF2B5EF4-FFF2-40B4-BE49-F238E27FC236}">
                <a16:creationId xmlns:a16="http://schemas.microsoft.com/office/drawing/2014/main" id="{D51A5395-BCC3-496C-BD32-0D41DA77309F}"/>
              </a:ext>
            </a:extLst>
          </p:cNvPr>
          <p:cNvSpPr/>
          <p:nvPr/>
        </p:nvSpPr>
        <p:spPr>
          <a:xfrm>
            <a:off x="5943600" y="3118292"/>
            <a:ext cx="286512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" name="Google Shape;496;p41">
            <a:extLst>
              <a:ext uri="{FF2B5EF4-FFF2-40B4-BE49-F238E27FC236}">
                <a16:creationId xmlns:a16="http://schemas.microsoft.com/office/drawing/2014/main" id="{C2FF2D24-1CC6-43F8-9EA2-DA9B938CD1D0}"/>
              </a:ext>
            </a:extLst>
          </p:cNvPr>
          <p:cNvSpPr/>
          <p:nvPr/>
        </p:nvSpPr>
        <p:spPr>
          <a:xfrm>
            <a:off x="335280" y="3084080"/>
            <a:ext cx="286512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Liga de manuales, catálogos y presentaciones: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https://www.cnsf.gob.mx/Sistemas/Paginas/InformacionEstadistica.aspx</a:t>
            </a:r>
          </a:p>
        </p:txBody>
      </p:sp>
      <p:sp>
        <p:nvSpPr>
          <p:cNvPr id="493" name="Google Shape;493;p41"/>
          <p:cNvSpPr txBox="1">
            <a:spLocks noGrp="1"/>
          </p:cNvSpPr>
          <p:nvPr>
            <p:ph type="title"/>
          </p:nvPr>
        </p:nvSpPr>
        <p:spPr>
          <a:xfrm>
            <a:off x="2892128" y="210679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Gracias</a:t>
            </a:r>
            <a:endParaRPr sz="4800" b="1" dirty="0"/>
          </a:p>
        </p:txBody>
      </p:sp>
      <p:sp>
        <p:nvSpPr>
          <p:cNvPr id="496" name="Google Shape;496;p41"/>
          <p:cNvSpPr/>
          <p:nvPr/>
        </p:nvSpPr>
        <p:spPr>
          <a:xfrm>
            <a:off x="335280" y="1399495"/>
            <a:ext cx="2887980" cy="153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defTabSz="143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9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Ricardo Sevilla       </a:t>
            </a:r>
            <a:r>
              <a:rPr lang="es-MX" sz="9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RSevilla@cnsf.gob.mx</a:t>
            </a:r>
          </a:p>
          <a:p>
            <a:pPr lvl="0" defTabSz="143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9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defTabSz="143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9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Aldo Hernandez    </a:t>
            </a:r>
            <a:r>
              <a:rPr lang="es-MX" sz="9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ARHernandez@cnsf.gob.mx</a:t>
            </a:r>
          </a:p>
          <a:p>
            <a:pPr lvl="0" defTabSz="143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9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defTabSz="14319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9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Karina Luna             </a:t>
            </a:r>
            <a:r>
              <a:rPr lang="es-MX" sz="9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KLuna@cnsf.gob.mx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690657" y="2214203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Dosis"/>
              </a:rPr>
              <a:t>C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505" name="Google Shape;505;p41"/>
          <p:cNvSpPr/>
          <p:nvPr/>
        </p:nvSpPr>
        <p:spPr>
          <a:xfrm>
            <a:off x="3807513" y="3348952"/>
            <a:ext cx="289660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>
                <a:solidFill>
                  <a:schemeClr val="lt1"/>
                </a:solidFill>
                <a:latin typeface="Dosis"/>
              </a:rPr>
              <a:t>L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E4C0AEB-8AAF-4CEE-86DE-A3313D7474C8}"/>
              </a:ext>
            </a:extLst>
          </p:cNvPr>
          <p:cNvSpPr/>
          <p:nvPr/>
        </p:nvSpPr>
        <p:spPr>
          <a:xfrm>
            <a:off x="6107757" y="1573016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631BB1F-A0EB-4D73-B4A3-D0F39B806E5F}"/>
              </a:ext>
            </a:extLst>
          </p:cNvPr>
          <p:cNvSpPr/>
          <p:nvPr/>
        </p:nvSpPr>
        <p:spPr>
          <a:xfrm>
            <a:off x="6131819" y="1843541"/>
            <a:ext cx="16664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</a:t>
            </a:r>
            <a:r>
              <a:rPr lang="es-MX" sz="900" b="1" err="1">
                <a:solidFill>
                  <a:srgbClr val="766C42"/>
                </a:solidFill>
                <a:latin typeface="Montserrat" panose="00000500000000000000" pitchFamily="2" charset="0"/>
              </a:rPr>
              <a:t>CNSF_gob_mx</a:t>
            </a:r>
            <a:endParaRPr lang="es-MX" sz="900" b="1">
              <a:solidFill>
                <a:srgbClr val="766C42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Imagen 23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AF8AFC8-A2E2-4143-A3B5-BBC04CF38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7776946" y="1581938"/>
            <a:ext cx="246793" cy="246191"/>
          </a:xfrm>
          <a:prstGeom prst="rect">
            <a:avLst/>
          </a:prstGeom>
        </p:spPr>
      </p:pic>
      <p:pic>
        <p:nvPicPr>
          <p:cNvPr id="25" name="Imagen 24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B9CF1E69-586A-4222-9301-A28E6BCA1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7825072" y="1885441"/>
            <a:ext cx="210700" cy="210186"/>
          </a:xfrm>
          <a:prstGeom prst="rect">
            <a:avLst/>
          </a:prstGeom>
        </p:spPr>
      </p:pic>
      <p:pic>
        <p:nvPicPr>
          <p:cNvPr id="26" name="Imagen 25" descr="Forma&#10;&#10;Descripción generada automáticamente con confianza baja">
            <a:extLst>
              <a:ext uri="{FF2B5EF4-FFF2-40B4-BE49-F238E27FC236}">
                <a16:creationId xmlns:a16="http://schemas.microsoft.com/office/drawing/2014/main" id="{73D4AADA-17D7-48AE-9EFA-0D12049F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60" y="2452629"/>
            <a:ext cx="233241" cy="233241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2C3A8174-7D0B-45A0-8079-C405213074FE}"/>
              </a:ext>
            </a:extLst>
          </p:cNvPr>
          <p:cNvSpPr/>
          <p:nvPr/>
        </p:nvSpPr>
        <p:spPr>
          <a:xfrm>
            <a:off x="6179948" y="2117253"/>
            <a:ext cx="1582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>
                <a:solidFill>
                  <a:srgbClr val="766C42"/>
                </a:solidFill>
                <a:latin typeface="Montserrat" panose="00000500000000000000" pitchFamily="2" charset="0"/>
              </a:rPr>
              <a:t>@CNSF.gob.mx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FFD2755-C916-4766-8438-C3C3879D4568}"/>
              </a:ext>
            </a:extLst>
          </p:cNvPr>
          <p:cNvSpPr/>
          <p:nvPr/>
        </p:nvSpPr>
        <p:spPr>
          <a:xfrm>
            <a:off x="6252134" y="2339064"/>
            <a:ext cx="15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900" b="1" dirty="0">
                <a:solidFill>
                  <a:srgbClr val="766C42"/>
                </a:solidFill>
                <a:latin typeface="Montserrat" panose="00000500000000000000" pitchFamily="2" charset="0"/>
              </a:rPr>
              <a:t>Comisión Nacional de Seguros y Fianzas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B02DCF2-28D8-4C86-9054-DA1939710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485" y="2164614"/>
            <a:ext cx="224284" cy="224284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9F3D215A-82E6-4755-BEBD-592305A4FC96}"/>
              </a:ext>
            </a:extLst>
          </p:cNvPr>
          <p:cNvSpPr/>
          <p:nvPr/>
        </p:nvSpPr>
        <p:spPr>
          <a:xfrm>
            <a:off x="5937303" y="4025189"/>
            <a:ext cx="2322025" cy="31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39" name="Google Shape;504;p41">
            <a:extLst>
              <a:ext uri="{FF2B5EF4-FFF2-40B4-BE49-F238E27FC236}">
                <a16:creationId xmlns:a16="http://schemas.microsoft.com/office/drawing/2014/main" id="{E850B4EB-83D2-45E4-B59D-EAE264678762}"/>
              </a:ext>
            </a:extLst>
          </p:cNvPr>
          <p:cNvSpPr/>
          <p:nvPr/>
        </p:nvSpPr>
        <p:spPr>
          <a:xfrm>
            <a:off x="4889804" y="3329129"/>
            <a:ext cx="534235" cy="4551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R</a:t>
            </a:r>
            <a:endParaRPr b="1" i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sp>
        <p:nvSpPr>
          <p:cNvPr id="40" name="Google Shape;505;p41">
            <a:extLst>
              <a:ext uri="{FF2B5EF4-FFF2-40B4-BE49-F238E27FC236}">
                <a16:creationId xmlns:a16="http://schemas.microsoft.com/office/drawing/2014/main" id="{1AF9CCD0-FCDE-44BF-847C-6BA02110C4B0}"/>
              </a:ext>
            </a:extLst>
          </p:cNvPr>
          <p:cNvSpPr/>
          <p:nvPr/>
        </p:nvSpPr>
        <p:spPr>
          <a:xfrm>
            <a:off x="4737459" y="2218261"/>
            <a:ext cx="838923" cy="4551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solidFill>
                  <a:schemeClr val="lt1"/>
                </a:solidFill>
                <a:latin typeface="Dosis"/>
              </a:rPr>
              <a:t>RS</a:t>
            </a:r>
            <a:endParaRPr b="1" i="0" dirty="0">
              <a:ln>
                <a:noFill/>
              </a:ln>
              <a:solidFill>
                <a:schemeClr val="lt1"/>
              </a:solidFill>
              <a:latin typeface="Dosis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965B329C-BA68-41F5-8D37-317398F61202}"/>
              </a:ext>
            </a:extLst>
          </p:cNvPr>
          <p:cNvGrpSpPr/>
          <p:nvPr/>
        </p:nvGrpSpPr>
        <p:grpSpPr>
          <a:xfrm>
            <a:off x="6577616" y="3307021"/>
            <a:ext cx="1785947" cy="1090328"/>
            <a:chOff x="5696188" y="1624577"/>
            <a:chExt cx="2512224" cy="1578386"/>
          </a:xfrm>
          <a:noFill/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E5DF0293-0790-4A0B-9BE9-2569EC788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F77121F6-743A-4E29-A844-AE469E630AC7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452266"/>
              <a:chOff x="5724764" y="2750697"/>
              <a:chExt cx="2512224" cy="452266"/>
            </a:xfrm>
            <a:grpFill/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1AB3C9D3-544C-4604-8088-BDCBC713CCD3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AC40B00B-D06F-47F0-A18B-15D014ADAEB4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3" cy="4455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 b="1">
                    <a:solidFill>
                      <a:srgbClr val="766C42"/>
                    </a:solidFill>
                    <a:latin typeface="Montserrat" pitchFamily="2" charset="77"/>
                  </a:rPr>
                  <a:t>https://www.cnsf.gob.mx/cnsf/revista/sitePages/home.aspx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435894" y="755903"/>
            <a:ext cx="8272212" cy="531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/>
              <a:t>Porcentaje de valuación</a:t>
            </a:r>
            <a:endParaRPr sz="2800" b="1" dirty="0"/>
          </a:p>
        </p:txBody>
      </p:sp>
      <p:sp>
        <p:nvSpPr>
          <p:cNvPr id="284" name="Google Shape;284;p40"/>
          <p:cNvSpPr txBox="1">
            <a:spLocks noGrp="1"/>
          </p:cNvSpPr>
          <p:nvPr>
            <p:ph idx="1"/>
          </p:nvPr>
        </p:nvSpPr>
        <p:spPr>
          <a:xfrm>
            <a:off x="392429" y="1433996"/>
            <a:ext cx="8315677" cy="404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dirty="0"/>
              <a:t>Se realiza una modificación.</a:t>
            </a:r>
          </a:p>
          <a:p>
            <a:pPr marL="285750" indent="-28575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92EFCB-D908-40E3-94E8-246C36DCA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7611"/>
              </p:ext>
            </p:extLst>
          </p:nvPr>
        </p:nvGraphicFramePr>
        <p:xfrm>
          <a:off x="956310" y="1985992"/>
          <a:ext cx="7231380" cy="902503"/>
        </p:xfrm>
        <a:graphic>
          <a:graphicData uri="http://schemas.openxmlformats.org/drawingml/2006/table">
            <a:tbl>
              <a:tblPr/>
              <a:tblGrid>
                <a:gridCol w="926190">
                  <a:extLst>
                    <a:ext uri="{9D8B030D-6E8A-4147-A177-3AD203B41FA5}">
                      <a16:colId xmlns:a16="http://schemas.microsoft.com/office/drawing/2014/main" val="3069205662"/>
                    </a:ext>
                  </a:extLst>
                </a:gridCol>
                <a:gridCol w="2540910">
                  <a:extLst>
                    <a:ext uri="{9D8B030D-6E8A-4147-A177-3AD203B41FA5}">
                      <a16:colId xmlns:a16="http://schemas.microsoft.com/office/drawing/2014/main" val="2390790494"/>
                    </a:ext>
                  </a:extLst>
                </a:gridCol>
                <a:gridCol w="1275783">
                  <a:extLst>
                    <a:ext uri="{9D8B030D-6E8A-4147-A177-3AD203B41FA5}">
                      <a16:colId xmlns:a16="http://schemas.microsoft.com/office/drawing/2014/main" val="2648958655"/>
                    </a:ext>
                  </a:extLst>
                </a:gridCol>
                <a:gridCol w="1321663">
                  <a:extLst>
                    <a:ext uri="{9D8B030D-6E8A-4147-A177-3AD203B41FA5}">
                      <a16:colId xmlns:a16="http://schemas.microsoft.com/office/drawing/2014/main" val="3711859542"/>
                    </a:ext>
                  </a:extLst>
                </a:gridCol>
                <a:gridCol w="1166834">
                  <a:extLst>
                    <a:ext uri="{9D8B030D-6E8A-4147-A177-3AD203B41FA5}">
                      <a16:colId xmlns:a16="http://schemas.microsoft.com/office/drawing/2014/main" val="3963635082"/>
                    </a:ext>
                  </a:extLst>
                </a:gridCol>
              </a:tblGrid>
              <a:tr h="361001">
                <a:tc gridSpan="5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br>
                        <a:rPr lang="es-ES" sz="1100" i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</a:br>
                      <a:r>
                        <a:rPr lang="es-ES" sz="1100" b="1" i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Lista de campos del archivo de información “Datos del Titular de la Pensión”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38216"/>
                  </a:ext>
                </a:extLst>
              </a:tr>
              <a:tr h="361001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No.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Campo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Longitud máxima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Tipo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No. de Catálogo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163074"/>
                  </a:ext>
                </a:extLst>
              </a:tr>
              <a:tr h="180501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21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Porcentaje de valuación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2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Numérico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3600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82D8F76-B04E-4FF3-BB26-0383BD95C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47397"/>
              </p:ext>
            </p:extLst>
          </p:nvPr>
        </p:nvGraphicFramePr>
        <p:xfrm>
          <a:off x="956310" y="3225914"/>
          <a:ext cx="7231380" cy="891540"/>
        </p:xfrm>
        <a:graphic>
          <a:graphicData uri="http://schemas.openxmlformats.org/drawingml/2006/table">
            <a:tbl>
              <a:tblPr/>
              <a:tblGrid>
                <a:gridCol w="926190">
                  <a:extLst>
                    <a:ext uri="{9D8B030D-6E8A-4147-A177-3AD203B41FA5}">
                      <a16:colId xmlns:a16="http://schemas.microsoft.com/office/drawing/2014/main" val="3069205662"/>
                    </a:ext>
                  </a:extLst>
                </a:gridCol>
                <a:gridCol w="2540910">
                  <a:extLst>
                    <a:ext uri="{9D8B030D-6E8A-4147-A177-3AD203B41FA5}">
                      <a16:colId xmlns:a16="http://schemas.microsoft.com/office/drawing/2014/main" val="2390790494"/>
                    </a:ext>
                  </a:extLst>
                </a:gridCol>
                <a:gridCol w="1275783">
                  <a:extLst>
                    <a:ext uri="{9D8B030D-6E8A-4147-A177-3AD203B41FA5}">
                      <a16:colId xmlns:a16="http://schemas.microsoft.com/office/drawing/2014/main" val="2648958655"/>
                    </a:ext>
                  </a:extLst>
                </a:gridCol>
                <a:gridCol w="1321663">
                  <a:extLst>
                    <a:ext uri="{9D8B030D-6E8A-4147-A177-3AD203B41FA5}">
                      <a16:colId xmlns:a16="http://schemas.microsoft.com/office/drawing/2014/main" val="3711859542"/>
                    </a:ext>
                  </a:extLst>
                </a:gridCol>
                <a:gridCol w="1166834">
                  <a:extLst>
                    <a:ext uri="{9D8B030D-6E8A-4147-A177-3AD203B41FA5}">
                      <a16:colId xmlns:a16="http://schemas.microsoft.com/office/drawing/2014/main" val="3963635082"/>
                    </a:ext>
                  </a:extLst>
                </a:gridCol>
              </a:tblGrid>
              <a:tr h="346237">
                <a:tc gridSpan="5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br>
                        <a:rPr lang="es-ES" sz="1100" i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</a:br>
                      <a:r>
                        <a:rPr lang="es-ES" sz="1100" b="1" i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Lista de campos del archivo de información “Datos del Titular de la Pensión”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38216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No.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Campo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Longitud máxima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Tipo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No. de Catálogo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163074"/>
                  </a:ext>
                </a:extLst>
              </a:tr>
              <a:tr h="174459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21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Porcentaje de valuación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3</a:t>
                      </a:r>
                      <a:endParaRPr lang="es-MX" sz="1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Numérico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60"/>
                        </a:spcBef>
                        <a:spcAft>
                          <a:spcPts val="40"/>
                        </a:spcAft>
                      </a:pPr>
                      <a:r>
                        <a:rPr lang="es-ES" sz="110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648" marR="196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836006"/>
                  </a:ext>
                </a:extLst>
              </a:tr>
            </a:tbl>
          </a:graphicData>
        </a:graphic>
      </p:graphicFrame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3428F457-D68A-49B1-BD35-EC184981DAA3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4572000" y="2888495"/>
            <a:ext cx="0" cy="337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284;p40">
            <a:extLst>
              <a:ext uri="{FF2B5EF4-FFF2-40B4-BE49-F238E27FC236}">
                <a16:creationId xmlns:a16="http://schemas.microsoft.com/office/drawing/2014/main" id="{ED37828A-6BFC-4FFA-84AF-E37C226454B5}"/>
              </a:ext>
            </a:extLst>
          </p:cNvPr>
          <p:cNvSpPr txBox="1">
            <a:spLocks/>
          </p:cNvSpPr>
          <p:nvPr/>
        </p:nvSpPr>
        <p:spPr>
          <a:xfrm>
            <a:off x="435894" y="4266304"/>
            <a:ext cx="8473441" cy="7559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100" u="sng" dirty="0"/>
              <a:t>Validación nueva con Porcentaje de valuación</a:t>
            </a:r>
            <a:r>
              <a:rPr lang="es-MX" sz="1100" dirty="0"/>
              <a:t>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s-MX" sz="1100" dirty="0"/>
              <a:t>Si el porcentaje de valuación es igual a 100 entonces el tipo de pensión es Incapacidad total (Clave 01).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8038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4"/>
            <a:ext cx="5959037" cy="572700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MONTO OCURRIDO</a:t>
            </a:r>
          </a:p>
        </p:txBody>
      </p:sp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BE7940F-9CF1-4855-A349-8EC3A36D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AE7E2"/>
              </a:clrFrom>
              <a:clrTo>
                <a:srgbClr val="EAE7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50120"/>
            <a:ext cx="4066700" cy="4066700"/>
          </a:xfrm>
          <a:prstGeom prst="rect">
            <a:avLst/>
          </a:prstGeom>
        </p:spPr>
      </p:pic>
      <p:graphicFrame>
        <p:nvGraphicFramePr>
          <p:cNvPr id="8" name="Marcador de texto 2">
            <a:extLst>
              <a:ext uri="{FF2B5EF4-FFF2-40B4-BE49-F238E27FC236}">
                <a16:creationId xmlns:a16="http://schemas.microsoft.com/office/drawing/2014/main" id="{9F3F43DC-AA08-D2A1-6928-40F2AEAEF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616198"/>
              </p:ext>
            </p:extLst>
          </p:nvPr>
        </p:nvGraphicFramePr>
        <p:xfrm>
          <a:off x="3914774" y="1272925"/>
          <a:ext cx="4515975" cy="32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28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435894" y="755903"/>
            <a:ext cx="8272212" cy="531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Monto OCURRIDO</a:t>
            </a:r>
            <a:endParaRPr sz="2800" b="1" dirty="0"/>
          </a:p>
        </p:txBody>
      </p:sp>
      <p:sp>
        <p:nvSpPr>
          <p:cNvPr id="284" name="Google Shape;284;p40"/>
          <p:cNvSpPr txBox="1">
            <a:spLocks noGrp="1"/>
          </p:cNvSpPr>
          <p:nvPr>
            <p:ph idx="1"/>
          </p:nvPr>
        </p:nvSpPr>
        <p:spPr>
          <a:xfrm>
            <a:off x="316992" y="1635373"/>
            <a:ext cx="8473441" cy="3070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dirty="0"/>
              <a:t>En este campo deberá reportarse el monto ocurrido para cada uno de los tipos de prestación que tuvieron movimientos durante el ejercicio.</a:t>
            </a:r>
            <a:endParaRPr lang="es-ES" dirty="0"/>
          </a:p>
          <a:p>
            <a:pPr marL="0" indent="0" algn="just">
              <a:buNone/>
            </a:pPr>
            <a:r>
              <a:rPr lang="es-MX" dirty="0"/>
              <a:t>En el caso de las rentas básicas se incluirá, las ayudas asistenciales y las asignaciones familiares tanto del titular de la pensión como de los beneficiarios.	</a:t>
            </a:r>
          </a:p>
          <a:p>
            <a:pPr marL="0" indent="0" algn="just">
              <a:buNone/>
            </a:pPr>
            <a:r>
              <a:rPr lang="es-MX" dirty="0"/>
              <a:t>En ningún caso deberán registrarse de manera anticipada, las rentas cuya fecha de pago, aún no hayan vencido y que sean originadas por obligaciones que correspondan a meses posteriores.</a:t>
            </a:r>
          </a:p>
          <a:p>
            <a:pPr marL="0" indent="0" algn="just">
              <a:buNone/>
            </a:pPr>
            <a:endParaRPr lang="es-MX" dirty="0"/>
          </a:p>
          <a:p>
            <a:pPr marL="285750" indent="-285750"/>
            <a:r>
              <a:rPr lang="es-MX" dirty="0"/>
              <a:t>El </a:t>
            </a:r>
            <a:r>
              <a:rPr lang="es-MX" b="1" dirty="0"/>
              <a:t>Monto Ocurrido </a:t>
            </a:r>
            <a:r>
              <a:rPr lang="es-MX" dirty="0"/>
              <a:t>debe ser </a:t>
            </a:r>
            <a:r>
              <a:rPr lang="es-MX" b="1" dirty="0"/>
              <a:t>mayor</a:t>
            </a:r>
            <a:r>
              <a:rPr lang="es-MX" dirty="0"/>
              <a:t> a cero para los tipos de erogación igual a Renta básica, Aguinaldo, Finiquito, devolución de reservas y Gastos funerarios.</a:t>
            </a:r>
          </a:p>
          <a:p>
            <a:pPr marL="285750" indent="-28575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235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93256-FAD5-4F73-800A-AE709A91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Modalidad de la </a:t>
            </a:r>
            <a:r>
              <a:rPr lang="es-MX" dirty="0" err="1"/>
              <a:t>pension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7D6EC-8250-40DE-9F12-CCD02F39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635374"/>
            <a:ext cx="7734232" cy="1680256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MX" sz="1800" dirty="0"/>
              <a:t>Si el ramo es </a:t>
            </a:r>
            <a:r>
              <a:rPr lang="es-MX" sz="1800" b="1" dirty="0"/>
              <a:t>distinto</a:t>
            </a:r>
            <a:r>
              <a:rPr lang="es-MX" sz="1800" dirty="0"/>
              <a:t> de Retiro Cesantía y Vejez (clave RC) entonces la </a:t>
            </a:r>
            <a:r>
              <a:rPr lang="es-MX" sz="1800" b="1" dirty="0"/>
              <a:t>modalidad de pensión</a:t>
            </a:r>
            <a:r>
              <a:rPr lang="es-MX" sz="1800" dirty="0"/>
              <a:t> debe ser </a:t>
            </a:r>
            <a:r>
              <a:rPr lang="es-MX" sz="1800" b="1" dirty="0"/>
              <a:t>igual</a:t>
            </a:r>
            <a:r>
              <a:rPr lang="es-MX" sz="1800" dirty="0"/>
              <a:t> a No aplica (clave 9).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97781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3"/>
            <a:ext cx="8373626" cy="889927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REPORTE </a:t>
            </a:r>
            <a:r>
              <a:rPr lang="es-MX" sz="2800" b="1" dirty="0" err="1">
                <a:solidFill>
                  <a:schemeClr val="tx1"/>
                </a:solidFill>
              </a:rPr>
              <a:t>DEl</a:t>
            </a:r>
            <a:r>
              <a:rPr lang="es-MX" sz="2800" b="1" dirty="0">
                <a:solidFill>
                  <a:schemeClr val="tx1"/>
                </a:solidFill>
              </a:rPr>
              <a:t> TITULAR Y BENEFICIARIOS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643BC5-3FB6-47F3-BA6E-C0916B777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2819" y="1247065"/>
            <a:ext cx="5576563" cy="720413"/>
          </a:xfrm>
        </p:spPr>
        <p:txBody>
          <a:bodyPr/>
          <a:lstStyle/>
          <a:p>
            <a:pPr marL="114300" indent="0">
              <a:buNone/>
            </a:pPr>
            <a:r>
              <a:rPr lang="es-MX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Cuando se concede la pensión se debe reportar de la siguiente forma: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DFA15AA-1043-437B-8A7C-DFC53B0ED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48883"/>
              </p:ext>
            </p:extLst>
          </p:nvPr>
        </p:nvGraphicFramePr>
        <p:xfrm>
          <a:off x="3738847" y="3073425"/>
          <a:ext cx="2093118" cy="1158624"/>
        </p:xfrm>
        <a:graphic>
          <a:graphicData uri="http://schemas.openxmlformats.org/drawingml/2006/table">
            <a:tbl>
              <a:tblPr firstRow="1" bandRow="1">
                <a:tableStyleId>{E02C05D5-1C79-4EB7-8B8F-5A685294C62F}</a:tableStyleId>
              </a:tblPr>
              <a:tblGrid>
                <a:gridCol w="2093118">
                  <a:extLst>
                    <a:ext uri="{9D8B030D-6E8A-4147-A177-3AD203B41FA5}">
                      <a16:colId xmlns:a16="http://schemas.microsoft.com/office/drawing/2014/main" val="2527843571"/>
                    </a:ext>
                  </a:extLst>
                </a:gridCol>
              </a:tblGrid>
              <a:tr h="1158624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cap="none" dirty="0">
                          <a:solidFill>
                            <a:schemeClr val="dk2"/>
                          </a:solidFill>
                          <a:latin typeface="+mn-lt"/>
                          <a:cs typeface="Times New Roman" panose="02020603050405020304" pitchFamily="18" charset="0"/>
                          <a:sym typeface="Montserrat"/>
                        </a:rPr>
                        <a:t>Datos del Titular de la Pensión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1611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6037041-7A2F-4D82-BA4D-775D2934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56232"/>
              </p:ext>
            </p:extLst>
          </p:nvPr>
        </p:nvGraphicFramePr>
        <p:xfrm>
          <a:off x="6530341" y="3070707"/>
          <a:ext cx="1971509" cy="1158625"/>
        </p:xfrm>
        <a:graphic>
          <a:graphicData uri="http://schemas.openxmlformats.org/drawingml/2006/table">
            <a:tbl>
              <a:tblPr firstRow="1" bandRow="1">
                <a:tableStyleId>{E02C05D5-1C79-4EB7-8B8F-5A685294C62F}</a:tableStyleId>
              </a:tblPr>
              <a:tblGrid>
                <a:gridCol w="1971509">
                  <a:extLst>
                    <a:ext uri="{9D8B030D-6E8A-4147-A177-3AD203B41FA5}">
                      <a16:colId xmlns:a16="http://schemas.microsoft.com/office/drawing/2014/main" val="2527843571"/>
                    </a:ext>
                  </a:extLst>
                </a:gridCol>
              </a:tblGrid>
              <a:tr h="1158625">
                <a:tc>
                  <a:txBody>
                    <a:bodyPr/>
                    <a:lstStyle/>
                    <a:p>
                      <a:pPr algn="ctr"/>
                      <a:r>
                        <a:rPr lang="es-MX" sz="1400" b="0" i="0" u="none" strike="noStrike" kern="1200" cap="none" dirty="0">
                          <a:solidFill>
                            <a:schemeClr val="dk2"/>
                          </a:solidFill>
                          <a:latin typeface="+mn-lt"/>
                          <a:cs typeface="Times New Roman" panose="02020603050405020304" pitchFamily="18" charset="0"/>
                          <a:sym typeface="Montserrat"/>
                        </a:rPr>
                        <a:t>Datos del Beneficiario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16115"/>
                  </a:ext>
                </a:extLst>
              </a:tr>
            </a:tbl>
          </a:graphicData>
        </a:graphic>
      </p:graphicFrame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BB3A529-E036-4327-A6E1-C7C0E5B3A71E}"/>
              </a:ext>
            </a:extLst>
          </p:cNvPr>
          <p:cNvSpPr txBox="1">
            <a:spLocks/>
          </p:cNvSpPr>
          <p:nvPr/>
        </p:nvSpPr>
        <p:spPr>
          <a:xfrm>
            <a:off x="3643597" y="2074637"/>
            <a:ext cx="2283618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>
              <a:buNone/>
            </a:pPr>
            <a:r>
              <a:rPr lang="es-MX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 del titular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EFE2BA15-11B6-4951-B3D5-56C2E4091767}"/>
              </a:ext>
            </a:extLst>
          </p:cNvPr>
          <p:cNvSpPr txBox="1">
            <a:spLocks/>
          </p:cNvSpPr>
          <p:nvPr/>
        </p:nvSpPr>
        <p:spPr>
          <a:xfrm>
            <a:off x="6212682" y="2074637"/>
            <a:ext cx="2595562" cy="53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>
              <a:buNone/>
            </a:pPr>
            <a:r>
              <a:rPr lang="es-MX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 del Beneficiario y asignatarios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38F31FF-1E04-4A12-BE72-381C69A53011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4785406" y="2460399"/>
            <a:ext cx="0" cy="613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FD3794A-7D49-4CC8-9223-2D9085B327ED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7510463" y="2613371"/>
            <a:ext cx="5632" cy="45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03B7F720-70F0-4EC7-831D-F819EDD54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18" y="1247065"/>
            <a:ext cx="2785468" cy="38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42900"/>
            <a:ext cx="2777490" cy="71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340232"/>
            <a:ext cx="2777490" cy="739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B36BEBD5-A373-4C8C-8C06-CD8007E22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60805"/>
            <a:ext cx="8482004" cy="8919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FALLECIMIENTO DEL TITULAR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7DAC8BD9-D4FA-44DD-A403-705B4E7A6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00533"/>
              </p:ext>
            </p:extLst>
          </p:nvPr>
        </p:nvGraphicFramePr>
        <p:xfrm>
          <a:off x="1350292" y="3051620"/>
          <a:ext cx="7124633" cy="1393021"/>
        </p:xfrm>
        <a:graphic>
          <a:graphicData uri="http://schemas.openxmlformats.org/drawingml/2006/table">
            <a:tbl>
              <a:tblPr firstRow="1" bandRow="1">
                <a:tableStyleId>{E02C05D5-1C79-4EB7-8B8F-5A685294C62F}</a:tableStyleId>
              </a:tblPr>
              <a:tblGrid>
                <a:gridCol w="907987">
                  <a:extLst>
                    <a:ext uri="{9D8B030D-6E8A-4147-A177-3AD203B41FA5}">
                      <a16:colId xmlns:a16="http://schemas.microsoft.com/office/drawing/2014/main" val="2531347289"/>
                    </a:ext>
                  </a:extLst>
                </a:gridCol>
                <a:gridCol w="998053">
                  <a:extLst>
                    <a:ext uri="{9D8B030D-6E8A-4147-A177-3AD203B41FA5}">
                      <a16:colId xmlns:a16="http://schemas.microsoft.com/office/drawing/2014/main" val="2694834361"/>
                    </a:ext>
                  </a:extLst>
                </a:gridCol>
                <a:gridCol w="1425792">
                  <a:extLst>
                    <a:ext uri="{9D8B030D-6E8A-4147-A177-3AD203B41FA5}">
                      <a16:colId xmlns:a16="http://schemas.microsoft.com/office/drawing/2014/main" val="2229108597"/>
                    </a:ext>
                  </a:extLst>
                </a:gridCol>
                <a:gridCol w="1204793">
                  <a:extLst>
                    <a:ext uri="{9D8B030D-6E8A-4147-A177-3AD203B41FA5}">
                      <a16:colId xmlns:a16="http://schemas.microsoft.com/office/drawing/2014/main" val="4255902257"/>
                    </a:ext>
                  </a:extLst>
                </a:gridCol>
                <a:gridCol w="1090731">
                  <a:extLst>
                    <a:ext uri="{9D8B030D-6E8A-4147-A177-3AD203B41FA5}">
                      <a16:colId xmlns:a16="http://schemas.microsoft.com/office/drawing/2014/main" val="2978448996"/>
                    </a:ext>
                  </a:extLst>
                </a:gridCol>
                <a:gridCol w="1497277">
                  <a:extLst>
                    <a:ext uri="{9D8B030D-6E8A-4147-A177-3AD203B41FA5}">
                      <a16:colId xmlns:a16="http://schemas.microsoft.com/office/drawing/2014/main" val="3140915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00" b="1">
                          <a:latin typeface="+mn-lt"/>
                        </a:rPr>
                        <a:t>Número de póliza</a:t>
                      </a:r>
                      <a:endParaRPr lang="es-MX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>
                          <a:latin typeface="+mn-lt"/>
                        </a:rPr>
                        <a:t>Tipo de Pensión</a:t>
                      </a:r>
                      <a:endParaRPr lang="es-MX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>
                          <a:latin typeface="+mn-lt"/>
                        </a:rPr>
                        <a:t>Causa de alta</a:t>
                      </a:r>
                      <a:endParaRPr lang="es-MX" sz="1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Causa de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Fecha de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Fecha de 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92956"/>
                  </a:ext>
                </a:extLst>
              </a:tr>
              <a:tr h="357941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0070C0"/>
                          </a:solidFill>
                          <a:latin typeface="+mn-lt"/>
                        </a:rPr>
                        <a:t>00001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solidFill>
                            <a:srgbClr val="0070C0"/>
                          </a:solidFill>
                          <a:latin typeface="+mn-lt"/>
                        </a:rPr>
                        <a:t>Vejez</a:t>
                      </a:r>
                      <a:endParaRPr lang="es-MX" sz="10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solidFill>
                            <a:srgbClr val="0070C0"/>
                          </a:solidFill>
                          <a:latin typeface="+mn-lt"/>
                        </a:rPr>
                        <a:t>No aplica</a:t>
                      </a:r>
                      <a:endParaRPr lang="es-MX" sz="10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0070C0"/>
                          </a:solidFill>
                          <a:latin typeface="+mn-lt"/>
                        </a:rPr>
                        <a:t>Muerte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0070C0"/>
                          </a:solidFill>
                          <a:latin typeface="+mn-lt"/>
                        </a:rPr>
                        <a:t>01-05-2022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0070C0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737820"/>
                  </a:ext>
                </a:extLst>
              </a:tr>
              <a:tr h="638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00001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solidFill>
                            <a:srgbClr val="C00000"/>
                          </a:solidFill>
                          <a:latin typeface="+mn-lt"/>
                        </a:rPr>
                        <a:t>Viudez</a:t>
                      </a:r>
                      <a:endParaRPr lang="es-MX" sz="1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Cambio de renta vitalicia a Seguro de Sobrevivencia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No aplica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01-05-2022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10620"/>
                  </a:ext>
                </a:extLst>
              </a:tr>
            </a:tbl>
          </a:graphicData>
        </a:graphic>
      </p:graphicFrame>
      <p:graphicFrame>
        <p:nvGraphicFramePr>
          <p:cNvPr id="51" name="CuadroTexto 30">
            <a:extLst>
              <a:ext uri="{FF2B5EF4-FFF2-40B4-BE49-F238E27FC236}">
                <a16:creationId xmlns:a16="http://schemas.microsoft.com/office/drawing/2014/main" id="{990BEB9F-231C-8166-CEB8-58CAEABA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690417"/>
              </p:ext>
            </p:extLst>
          </p:nvPr>
        </p:nvGraphicFramePr>
        <p:xfrm>
          <a:off x="330214" y="1550576"/>
          <a:ext cx="8478885" cy="143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21CFBD53-4C90-4E68-84F2-C12E638B63E3}"/>
              </a:ext>
            </a:extLst>
          </p:cNvPr>
          <p:cNvSpPr txBox="1">
            <a:spLocks/>
          </p:cNvSpPr>
          <p:nvPr/>
        </p:nvSpPr>
        <p:spPr>
          <a:xfrm>
            <a:off x="330213" y="4536471"/>
            <a:ext cx="8377893" cy="44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just">
              <a:buNone/>
            </a:pPr>
            <a:r>
              <a:rPr lang="es-MX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Nota: En los años subsecuentes sólo se reporta un registro con tipo de pensión igual a “viudez”, causa de alta “No aplica” y fecha de alta vacía.</a:t>
            </a:r>
          </a:p>
        </p:txBody>
      </p:sp>
    </p:spTree>
    <p:extLst>
      <p:ext uri="{BB962C8B-B14F-4D97-AF65-F5344CB8AC3E}">
        <p14:creationId xmlns:p14="http://schemas.microsoft.com/office/powerpoint/2010/main" val="11603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FALLECIMIENTO DEL TITULAR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7DAC8BD9-D4FA-44DD-A403-705B4E7A6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27559"/>
              </p:ext>
            </p:extLst>
          </p:nvPr>
        </p:nvGraphicFramePr>
        <p:xfrm>
          <a:off x="721298" y="3121222"/>
          <a:ext cx="7020001" cy="1035080"/>
        </p:xfrm>
        <a:graphic>
          <a:graphicData uri="http://schemas.openxmlformats.org/drawingml/2006/table">
            <a:tbl>
              <a:tblPr firstRow="1" bandRow="1">
                <a:tableStyleId>{E02C05D5-1C79-4EB7-8B8F-5A685294C62F}</a:tableStyleId>
              </a:tblPr>
              <a:tblGrid>
                <a:gridCol w="1080365">
                  <a:extLst>
                    <a:ext uri="{9D8B030D-6E8A-4147-A177-3AD203B41FA5}">
                      <a16:colId xmlns:a16="http://schemas.microsoft.com/office/drawing/2014/main" val="2531347289"/>
                    </a:ext>
                  </a:extLst>
                </a:gridCol>
                <a:gridCol w="1144955">
                  <a:extLst>
                    <a:ext uri="{9D8B030D-6E8A-4147-A177-3AD203B41FA5}">
                      <a16:colId xmlns:a16="http://schemas.microsoft.com/office/drawing/2014/main" val="2694834361"/>
                    </a:ext>
                  </a:extLst>
                </a:gridCol>
                <a:gridCol w="1268543">
                  <a:extLst>
                    <a:ext uri="{9D8B030D-6E8A-4147-A177-3AD203B41FA5}">
                      <a16:colId xmlns:a16="http://schemas.microsoft.com/office/drawing/2014/main" val="2229108597"/>
                    </a:ext>
                  </a:extLst>
                </a:gridCol>
                <a:gridCol w="1189463">
                  <a:extLst>
                    <a:ext uri="{9D8B030D-6E8A-4147-A177-3AD203B41FA5}">
                      <a16:colId xmlns:a16="http://schemas.microsoft.com/office/drawing/2014/main" val="4255902257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2978448996"/>
                    </a:ext>
                  </a:extLst>
                </a:gridCol>
                <a:gridCol w="1176948">
                  <a:extLst>
                    <a:ext uri="{9D8B030D-6E8A-4147-A177-3AD203B41FA5}">
                      <a16:colId xmlns:a16="http://schemas.microsoft.com/office/drawing/2014/main" val="656486785"/>
                    </a:ext>
                  </a:extLst>
                </a:gridCol>
              </a:tblGrid>
              <a:tr h="290913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+mn-lt"/>
                        </a:rPr>
                        <a:t>Número de póliza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+mn-lt"/>
                        </a:rPr>
                        <a:t>Tipo de Pensión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+mn-lt"/>
                        </a:rPr>
                        <a:t>Causa de 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Causa de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Fecha de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>
                          <a:latin typeface="+mn-lt"/>
                        </a:rPr>
                        <a:t>Fecha de 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92956"/>
                  </a:ext>
                </a:extLst>
              </a:tr>
              <a:tr h="638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00001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Viudez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Seguro de Muerte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No aplica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rgbClr val="C00000"/>
                          </a:solidFill>
                          <a:latin typeface="+mn-lt"/>
                        </a:rPr>
                        <a:t>01-06-2022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10620"/>
                  </a:ext>
                </a:extLst>
              </a:tr>
            </a:tbl>
          </a:graphicData>
        </a:graphic>
      </p:graphicFrame>
      <p:graphicFrame>
        <p:nvGraphicFramePr>
          <p:cNvPr id="51" name="CuadroTexto 30">
            <a:extLst>
              <a:ext uri="{FF2B5EF4-FFF2-40B4-BE49-F238E27FC236}">
                <a16:creationId xmlns:a16="http://schemas.microsoft.com/office/drawing/2014/main" id="{990BEB9F-231C-8166-CEB8-58CAEABA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154130"/>
              </p:ext>
            </p:extLst>
          </p:nvPr>
        </p:nvGraphicFramePr>
        <p:xfrm>
          <a:off x="330214" y="1550576"/>
          <a:ext cx="8478885" cy="143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21CFBD53-4C90-4E68-84F2-C12E638B63E3}"/>
              </a:ext>
            </a:extLst>
          </p:cNvPr>
          <p:cNvSpPr txBox="1">
            <a:spLocks/>
          </p:cNvSpPr>
          <p:nvPr/>
        </p:nvSpPr>
        <p:spPr>
          <a:xfrm>
            <a:off x="330213" y="4296097"/>
            <a:ext cx="8377893" cy="44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just">
              <a:buNone/>
            </a:pPr>
            <a:r>
              <a:rPr lang="es-MX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Fallecido en activo: Para referirse a una persona que falleció y no recibía ningún tipo de pensión.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8BD1CDD3-B12F-4C5A-87A8-5856A4AEC50E}"/>
              </a:ext>
            </a:extLst>
          </p:cNvPr>
          <p:cNvCxnSpPr>
            <a:cxnSpLocks/>
          </p:cNvCxnSpPr>
          <p:nvPr/>
        </p:nvCxnSpPr>
        <p:spPr>
          <a:xfrm>
            <a:off x="435894" y="1888067"/>
            <a:ext cx="0" cy="30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6747BB5-286D-4825-A2AE-6DD931FEA28B}"/>
              </a:ext>
            </a:extLst>
          </p:cNvPr>
          <p:cNvCxnSpPr>
            <a:cxnSpLocks/>
          </p:cNvCxnSpPr>
          <p:nvPr/>
        </p:nvCxnSpPr>
        <p:spPr>
          <a:xfrm>
            <a:off x="435894" y="2796000"/>
            <a:ext cx="0" cy="30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57B82CFD-9B25-4A69-AF1E-15F75C9709EF}"/>
              </a:ext>
            </a:extLst>
          </p:cNvPr>
          <p:cNvSpPr txBox="1">
            <a:spLocks/>
          </p:cNvSpPr>
          <p:nvPr/>
        </p:nvSpPr>
        <p:spPr>
          <a:xfrm>
            <a:off x="5520280" y="1499774"/>
            <a:ext cx="414853" cy="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just">
              <a:buNone/>
            </a:pPr>
            <a:r>
              <a:rPr lang="es-MX" sz="7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E3F75855-CB2A-4D95-9E28-BD6EEC1D6263}"/>
              </a:ext>
            </a:extLst>
          </p:cNvPr>
          <p:cNvSpPr txBox="1">
            <a:spLocks/>
          </p:cNvSpPr>
          <p:nvPr/>
        </p:nvSpPr>
        <p:spPr>
          <a:xfrm>
            <a:off x="228467" y="4259662"/>
            <a:ext cx="414853" cy="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just">
              <a:buNone/>
            </a:pPr>
            <a:r>
              <a:rPr lang="es-MX" sz="7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D80FDB-ABEB-4923-9CA2-C6F3E06DEF44}"/>
              </a:ext>
            </a:extLst>
          </p:cNvPr>
          <p:cNvSpPr txBox="1"/>
          <p:nvPr/>
        </p:nvSpPr>
        <p:spPr>
          <a:xfrm>
            <a:off x="330213" y="4562586"/>
            <a:ext cx="8211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s-MX" sz="1100" dirty="0">
                <a:solidFill>
                  <a:schemeClr val="dk2"/>
                </a:solidFill>
                <a:cs typeface="Times New Roman" panose="02020603050405020304" pitchFamily="18" charset="0"/>
                <a:sym typeface="Montserrat"/>
              </a:rPr>
              <a:t>Nota: En los años subsecuentes sólo se reporta un registro con tipo de pensión igual a “viudez”, causa de alta “No aplica” y fecha de alta vacía.</a:t>
            </a:r>
          </a:p>
        </p:txBody>
      </p:sp>
    </p:spTree>
    <p:extLst>
      <p:ext uri="{BB962C8B-B14F-4D97-AF65-F5344CB8AC3E}">
        <p14:creationId xmlns:p14="http://schemas.microsoft.com/office/powerpoint/2010/main" val="428750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31708-8DC3-4CB2-990A-4CB3B88F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18" y="503103"/>
            <a:ext cx="8373626" cy="889927"/>
          </a:xfrm>
        </p:spPr>
        <p:txBody>
          <a:bodyPr/>
          <a:lstStyle/>
          <a:p>
            <a:r>
              <a:rPr lang="es-MX" sz="2800" b="1" dirty="0">
                <a:solidFill>
                  <a:schemeClr val="tx1"/>
                </a:solidFill>
              </a:rPr>
              <a:t>CAMBIO EN CATÁLOGOS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F276C2DE-278A-42D9-836A-89E4032C80B3}"/>
              </a:ext>
            </a:extLst>
          </p:cNvPr>
          <p:cNvSpPr txBox="1">
            <a:spLocks/>
          </p:cNvSpPr>
          <p:nvPr/>
        </p:nvSpPr>
        <p:spPr>
          <a:xfrm>
            <a:off x="335755" y="1137219"/>
            <a:ext cx="8210173" cy="4266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Lato"/>
              <a:buNone/>
            </a:pPr>
            <a:r>
              <a:rPr lang="es-MX" dirty="0"/>
              <a:t>Catálogo Particular de Pensiones 43 de Causa de Alta: Se agregó la clave 11 “Seguro de Muerte”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0437CEE8-70B9-4994-AE50-75A77C5DE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71043"/>
              </p:ext>
            </p:extLst>
          </p:nvPr>
        </p:nvGraphicFramePr>
        <p:xfrm>
          <a:off x="532417" y="1563914"/>
          <a:ext cx="3733165" cy="1955800"/>
        </p:xfrm>
        <a:graphic>
          <a:graphicData uri="http://schemas.openxmlformats.org/drawingml/2006/table">
            <a:tbl>
              <a:tblPr/>
              <a:tblGrid>
                <a:gridCol w="629920">
                  <a:extLst>
                    <a:ext uri="{9D8B030D-6E8A-4147-A177-3AD203B41FA5}">
                      <a16:colId xmlns:a16="http://schemas.microsoft.com/office/drawing/2014/main" val="3584734710"/>
                    </a:ext>
                  </a:extLst>
                </a:gridCol>
                <a:gridCol w="3103245">
                  <a:extLst>
                    <a:ext uri="{9D8B030D-6E8A-4147-A177-3AD203B41FA5}">
                      <a16:colId xmlns:a16="http://schemas.microsoft.com/office/drawing/2014/main" val="29942583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43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5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Causa de alta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7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01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Nacimiento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00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Reconocimiento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6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03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Nuevas nupcias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5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04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Entrar en concubinato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15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05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Regresar a estudiar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557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06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Dependencia económica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9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07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Cambio de renta vitalicia a Seguro de Sobrevivencia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709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08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Cambio de tipo de pensión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96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09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Alta por incapacidad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05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Rehabilitación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4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99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No aplica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43143"/>
                  </a:ext>
                </a:extLst>
              </a:tr>
            </a:tbl>
          </a:graphicData>
        </a:graphic>
      </p:graphicFrame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E341EF91-C594-4BFA-8233-D7682A000717}"/>
              </a:ext>
            </a:extLst>
          </p:cNvPr>
          <p:cNvSpPr txBox="1">
            <a:spLocks/>
          </p:cNvSpPr>
          <p:nvPr/>
        </p:nvSpPr>
        <p:spPr>
          <a:xfrm>
            <a:off x="335756" y="3886202"/>
            <a:ext cx="8210173" cy="11281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Lato"/>
              <a:buNone/>
            </a:pPr>
            <a:r>
              <a:rPr lang="es-MX" u="sng" dirty="0"/>
              <a:t>Validación nueva con Causa de alta</a:t>
            </a:r>
            <a:r>
              <a:rPr lang="es-MX" dirty="0"/>
              <a:t>.</a:t>
            </a:r>
          </a:p>
          <a:p>
            <a:pPr marL="114300" indent="0">
              <a:buFont typeface="Lato"/>
              <a:buNone/>
            </a:pPr>
            <a:r>
              <a:rPr lang="es-MX" dirty="0"/>
              <a:t>Si causa de alta es igual a </a:t>
            </a:r>
            <a:r>
              <a:rPr lang="es-MX" b="1" dirty="0"/>
              <a:t>Seguro de Muerte (clave 11) </a:t>
            </a:r>
            <a:r>
              <a:rPr lang="es-MX" dirty="0"/>
              <a:t>entonces tipo de pensión debe ser igual a viudez (04), viudez y orfandad (clave 05), viudez y orfandad mixta (clave 06), orfandad (clave 07),  orfandad sencilla (clave 08), orfandad doble (clave 09) o ascendientes (clave 10).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2C71A66-DABA-4BFD-88A0-69339DD2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22278"/>
              </p:ext>
            </p:extLst>
          </p:nvPr>
        </p:nvGraphicFramePr>
        <p:xfrm>
          <a:off x="4718398" y="1563914"/>
          <a:ext cx="3733165" cy="2226247"/>
        </p:xfrm>
        <a:graphic>
          <a:graphicData uri="http://schemas.openxmlformats.org/drawingml/2006/table">
            <a:tbl>
              <a:tblPr/>
              <a:tblGrid>
                <a:gridCol w="629920">
                  <a:extLst>
                    <a:ext uri="{9D8B030D-6E8A-4147-A177-3AD203B41FA5}">
                      <a16:colId xmlns:a16="http://schemas.microsoft.com/office/drawing/2014/main" val="3584734710"/>
                    </a:ext>
                  </a:extLst>
                </a:gridCol>
                <a:gridCol w="3103245">
                  <a:extLst>
                    <a:ext uri="{9D8B030D-6E8A-4147-A177-3AD203B41FA5}">
                      <a16:colId xmlns:a16="http://schemas.microsoft.com/office/drawing/2014/main" val="29942583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686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Catálogo 43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5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Clave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b="1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Causa de alta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7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01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Nacimiento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00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02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Reconocimiento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6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03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Nuevas nupcias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5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04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Entrar en concubinato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15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05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Regresar a estudiar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557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06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Dependencia económica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99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07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Cambio de renta vitalicia a Seguro de Sobrevivencia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709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08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Cambio de tipo de pensión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967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09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Alta por incapacidad</a:t>
                      </a:r>
                      <a:endParaRPr lang="es-MX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05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dirty="0"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</a:rPr>
                        <a:t>Rehabilitación</a:t>
                      </a:r>
                      <a:endParaRPr lang="es-MX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4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2880" algn="ctr" defTabSz="342900" rtl="0" eaLnBrk="1" latinLnBrk="0" hangingPunct="1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50" kern="1200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880" algn="l" defTabSz="342900" rtl="0" eaLnBrk="1" latinLnBrk="0" hangingPunct="1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950" kern="1200" dirty="0">
                          <a:solidFill>
                            <a:srgbClr val="C00000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+mn-cs"/>
                        </a:rPr>
                        <a:t>Seguro de Muerte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57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182880" algn="ctr" defTabSz="342900" rtl="0" eaLnBrk="1" latinLnBrk="0" hangingPunct="1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kern="1200" dirty="0">
                          <a:solidFill>
                            <a:schemeClr val="tx1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+mn-cs"/>
                        </a:rPr>
                        <a:t>99</a:t>
                      </a:r>
                      <a:endParaRPr lang="es-MX" sz="950" kern="1200" dirty="0">
                        <a:solidFill>
                          <a:schemeClr val="tx1"/>
                        </a:solidFill>
                        <a:effectLst/>
                        <a:latin typeface="Soberana Sans" panose="02000000000000000000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82880" algn="l" defTabSz="342900" rtl="0" eaLnBrk="1" latinLnBrk="0" hangingPunct="1"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ES" sz="950" kern="1200" dirty="0">
                          <a:solidFill>
                            <a:schemeClr val="tx1"/>
                          </a:solidFill>
                          <a:effectLst/>
                          <a:latin typeface="Soberana Sans" panose="02000000000000000000" charset="0"/>
                          <a:ea typeface="Times New Roman" panose="02020603050405020304" pitchFamily="18" charset="0"/>
                          <a:cs typeface="+mn-cs"/>
                        </a:rPr>
                        <a:t>No aplica</a:t>
                      </a:r>
                      <a:endParaRPr lang="es-MX" sz="950" kern="1200" dirty="0">
                        <a:solidFill>
                          <a:schemeClr val="tx1"/>
                        </a:solidFill>
                        <a:effectLst/>
                        <a:latin typeface="Soberana Sans" panose="02000000000000000000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43143"/>
                  </a:ext>
                </a:extLst>
              </a:tr>
            </a:tbl>
          </a:graphicData>
        </a:graphic>
      </p:graphicFrame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2D2F6A0-7DB6-48C9-9115-273E8CE3342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265582" y="2541814"/>
            <a:ext cx="452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240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2023-01-18T06:00:00+00:00</Fecha>
    <Ejercicio xmlns="8a1bad36-d8b0-4cfa-9462-7c748c5ba06c">2022: Nueva Estructura Seguros (CUSF)</Ejercicio>
    <Orden xmlns="8a1bad36-d8b0-4cfa-9462-7c748c5ba06c">D</Orden>
    <_dlc_DocId xmlns="fbb82a6a-a961-4754-99c6-5e8b59674839">ZUWP26PT267V-208-611</_dlc_DocId>
    <_dlc_DocIdUrl xmlns="fbb82a6a-a961-4754-99c6-5e8b59674839">
      <Url>https://www.cnsf.gob.mx/Sistemas/_layouts/15/DocIdRedir.aspx?ID=ZUWP26PT267V-208-611</Url>
      <Description>ZUWP26PT267V-208-611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5FDEE-3DA6-48B7-BEF6-D3F693F303EA}"/>
</file>

<file path=customXml/itemProps2.xml><?xml version="1.0" encoding="utf-8"?>
<ds:datastoreItem xmlns:ds="http://schemas.openxmlformats.org/officeDocument/2006/customXml" ds:itemID="{A3EE5EB1-2707-4F76-9228-01129BB1B145}"/>
</file>

<file path=customXml/itemProps3.xml><?xml version="1.0" encoding="utf-8"?>
<ds:datastoreItem xmlns:ds="http://schemas.openxmlformats.org/officeDocument/2006/customXml" ds:itemID="{B9AB4420-B2C0-4FFF-B96D-1309BB72349B}"/>
</file>

<file path=customXml/itemProps4.xml><?xml version="1.0" encoding="utf-8"?>
<ds:datastoreItem xmlns:ds="http://schemas.openxmlformats.org/officeDocument/2006/customXml" ds:itemID="{00D50509-1260-4D84-8521-47E112F6FB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1182</Words>
  <Application>Microsoft Office PowerPoint</Application>
  <PresentationFormat>Presentación en pantalla (16:9)</PresentationFormat>
  <Paragraphs>239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Lato</vt:lpstr>
      <vt:lpstr>Arial</vt:lpstr>
      <vt:lpstr>Source Sans Pro</vt:lpstr>
      <vt:lpstr>Times New Roman</vt:lpstr>
      <vt:lpstr>Wingdings 2</vt:lpstr>
      <vt:lpstr>Dosis</vt:lpstr>
      <vt:lpstr>Montserrat</vt:lpstr>
      <vt:lpstr>Soberana Sans</vt:lpstr>
      <vt:lpstr>Dividendo</vt:lpstr>
      <vt:lpstr>Taller sobre el Manual del Sistema Estadístico de los Seguros de Pensiones</vt:lpstr>
      <vt:lpstr>Porcentaje de valuación</vt:lpstr>
      <vt:lpstr>MONTO OCURRIDO</vt:lpstr>
      <vt:lpstr>Monto OCURRIDO</vt:lpstr>
      <vt:lpstr>Modalidad de la pension</vt:lpstr>
      <vt:lpstr>REPORTE DEl TITULAR Y BENEFICIARIOS</vt:lpstr>
      <vt:lpstr>FALLECIMIENTO DEL TITULAR</vt:lpstr>
      <vt:lpstr>FALLECIMIENTO DEL TITULAR</vt:lpstr>
      <vt:lpstr>CAMBIO EN CATÁLOGOS</vt:lpstr>
      <vt:lpstr>CAMBIO EN CATÁLOGOS</vt:lpstr>
      <vt:lpstr>Ramo</vt:lpstr>
      <vt:lpstr>CAMBIO EN CATÁLOGOS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Pensiones 2022</dc:title>
  <dc:creator>KARINA LUNA MARTINEZ</dc:creator>
  <cp:lastModifiedBy>RICARDO HUMBERTO SEVILLA AGUILAR</cp:lastModifiedBy>
  <cp:revision>319</cp:revision>
  <dcterms:modified xsi:type="dcterms:W3CDTF">2023-01-18T04:43:44Z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275bd43c-1912-4e4e-bebd-1d27c0925ff7</vt:lpwstr>
  </property>
</Properties>
</file>